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8" r:id="rId3"/>
    <p:sldId id="256" r:id="rId4"/>
    <p:sldId id="268" r:id="rId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8AC7EA-A998-4666-9634-239EF157755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14B67BD-6B73-4374-BF37-C98647CBA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E39A649-9FC7-40C6-995A-01B352C5F156}"/>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5" name="Espaço Reservado para Rodapé 4">
            <a:extLst>
              <a:ext uri="{FF2B5EF4-FFF2-40B4-BE49-F238E27FC236}">
                <a16:creationId xmlns:a16="http://schemas.microsoft.com/office/drawing/2014/main" id="{54C568CD-0666-4B98-9AB3-F11F5AE3F4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BCC2080-ECE0-4D17-AB8D-A82AD7DBC9B1}"/>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245061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19BE5-5756-4A93-B0BB-57F56BE8540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8AE1BF5-3F90-44C3-8992-CE06D3796FF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BAC835C-1C05-4366-8631-935D90094046}"/>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5" name="Espaço Reservado para Rodapé 4">
            <a:extLst>
              <a:ext uri="{FF2B5EF4-FFF2-40B4-BE49-F238E27FC236}">
                <a16:creationId xmlns:a16="http://schemas.microsoft.com/office/drawing/2014/main" id="{A7317A3B-A218-41FA-A16B-83A91B457C9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3E3AC79-B23B-4003-8FF1-E64D37C3BD18}"/>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421667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BC4874-426A-4EF2-A6EA-5FE098D81BC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C4C719A-81FE-4286-8229-ED8B299C213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15D5401-34B1-4DD2-B33C-6E701BA4ABA2}"/>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5" name="Espaço Reservado para Rodapé 4">
            <a:extLst>
              <a:ext uri="{FF2B5EF4-FFF2-40B4-BE49-F238E27FC236}">
                <a16:creationId xmlns:a16="http://schemas.microsoft.com/office/drawing/2014/main" id="{79B83ADC-FC74-48E3-A0A6-79B16220B3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819A0E5-17F4-414C-94F4-BC55E70DE580}"/>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100615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83E24B-2949-42D8-8D4E-5A48D764242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48BE688-CF83-4976-8BBF-92A4171F531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0773DF1-42F8-4719-8A6C-2BD83AF88161}"/>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5" name="Espaço Reservado para Rodapé 4">
            <a:extLst>
              <a:ext uri="{FF2B5EF4-FFF2-40B4-BE49-F238E27FC236}">
                <a16:creationId xmlns:a16="http://schemas.microsoft.com/office/drawing/2014/main" id="{B744B244-5195-4B9F-B8BA-50FAFF62F1C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698A66D-6EE7-41C5-AE29-2F0CE0BD0B10}"/>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233067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D542A0-091D-4E32-ACF2-1277EA9B009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31EA8D2-EE56-4CB9-B5D3-009D9D2A9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EA5B129-28B9-4393-AD13-EC271AE097CE}"/>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5" name="Espaço Reservado para Rodapé 4">
            <a:extLst>
              <a:ext uri="{FF2B5EF4-FFF2-40B4-BE49-F238E27FC236}">
                <a16:creationId xmlns:a16="http://schemas.microsoft.com/office/drawing/2014/main" id="{07C628DB-8949-4A62-8143-D574EA8D08E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7AEA2C5-2562-4789-B1CC-2DC3E4652EF4}"/>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312624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67FD1-14BF-46CD-8950-4E666428CA5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C29773E-11E6-42BC-8ED0-6D1472A6CBC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C20EC0E-7EC1-4872-A78C-BFFAAB0057A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501BE3E-DFBF-44D7-B531-5F461DFDF759}"/>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6" name="Espaço Reservado para Rodapé 5">
            <a:extLst>
              <a:ext uri="{FF2B5EF4-FFF2-40B4-BE49-F238E27FC236}">
                <a16:creationId xmlns:a16="http://schemas.microsoft.com/office/drawing/2014/main" id="{EA615CE8-32EE-466B-ABA7-5178A3BE865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FA4525B-5D13-47E7-AB36-BBE610735202}"/>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95014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5549F-C851-494B-B9FF-47BDB796E51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2C01089-0206-4FA0-9E12-DA0C8D8D9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32C5F39-D31B-4477-8809-87095E8921C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81BFF79-B456-4583-927E-69452C56D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C8070D8-301D-4230-8153-9AB0C486C47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29B2173-B9FA-4A59-BFBD-59514A77D389}"/>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8" name="Espaço Reservado para Rodapé 7">
            <a:extLst>
              <a:ext uri="{FF2B5EF4-FFF2-40B4-BE49-F238E27FC236}">
                <a16:creationId xmlns:a16="http://schemas.microsoft.com/office/drawing/2014/main" id="{8BF75DC6-F1DA-4B0E-B24E-33B076EB3A1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324254E-5954-4471-8A36-17F2533341FC}"/>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154965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16B59-3ACB-48D3-8C62-701458C1E52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E7A740C-747D-4C64-AA1F-9DEADAE860C5}"/>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4" name="Espaço Reservado para Rodapé 3">
            <a:extLst>
              <a:ext uri="{FF2B5EF4-FFF2-40B4-BE49-F238E27FC236}">
                <a16:creationId xmlns:a16="http://schemas.microsoft.com/office/drawing/2014/main" id="{3096AE4A-6730-453B-88AE-4833F0DD1FE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311549F-5597-4C26-BCC7-E2E2FF5D3F67}"/>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283613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FF889B2-88CE-4C83-9760-3721CAB33D7C}"/>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3" name="Espaço Reservado para Rodapé 2">
            <a:extLst>
              <a:ext uri="{FF2B5EF4-FFF2-40B4-BE49-F238E27FC236}">
                <a16:creationId xmlns:a16="http://schemas.microsoft.com/office/drawing/2014/main" id="{1672A343-2908-42F2-9928-8A6C4B8B636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42D5861-E00D-4E34-A76D-32FF1310A896}"/>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156872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538E-B459-4FC1-914B-46C9DC6F867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19D262-F383-4356-B6E8-DEDE19F62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66286CA-70A8-4E1D-BA7B-852D256ED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85176D4-2597-4941-90E9-3A411D5900D9}"/>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6" name="Espaço Reservado para Rodapé 5">
            <a:extLst>
              <a:ext uri="{FF2B5EF4-FFF2-40B4-BE49-F238E27FC236}">
                <a16:creationId xmlns:a16="http://schemas.microsoft.com/office/drawing/2014/main" id="{26EF07BB-89E5-4DA7-A32E-C832158D43B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9852D14-58BE-4A10-A910-8AB62EBD77DA}"/>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103690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B8D5D-950E-4E4C-92D2-C43BFD30939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651AEC8-259A-4754-8958-F1574455D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4703C42-3AA6-4CBD-AF3B-377C2817C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0E7CA0D-AE57-451F-AB91-76BEDBBFBEFC}"/>
              </a:ext>
            </a:extLst>
          </p:cNvPr>
          <p:cNvSpPr>
            <a:spLocks noGrp="1"/>
          </p:cNvSpPr>
          <p:nvPr>
            <p:ph type="dt" sz="half" idx="10"/>
          </p:nvPr>
        </p:nvSpPr>
        <p:spPr/>
        <p:txBody>
          <a:bodyPr/>
          <a:lstStyle/>
          <a:p>
            <a:fld id="{576A290D-664E-46A5-BADD-DA2DC6E5A260}" type="datetimeFigureOut">
              <a:rPr lang="pt-BR" smtClean="0"/>
              <a:t>03/09/2020</a:t>
            </a:fld>
            <a:endParaRPr lang="pt-BR"/>
          </a:p>
        </p:txBody>
      </p:sp>
      <p:sp>
        <p:nvSpPr>
          <p:cNvPr id="6" name="Espaço Reservado para Rodapé 5">
            <a:extLst>
              <a:ext uri="{FF2B5EF4-FFF2-40B4-BE49-F238E27FC236}">
                <a16:creationId xmlns:a16="http://schemas.microsoft.com/office/drawing/2014/main" id="{9ED1093A-E4D5-404B-81C5-072CEE3C188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8D694B0-6150-4452-8998-BA59292EB5BA}"/>
              </a:ext>
            </a:extLst>
          </p:cNvPr>
          <p:cNvSpPr>
            <a:spLocks noGrp="1"/>
          </p:cNvSpPr>
          <p:nvPr>
            <p:ph type="sldNum" sz="quarter" idx="12"/>
          </p:nvPr>
        </p:nvSpPr>
        <p:spPr/>
        <p:txBody>
          <a:bodyPr/>
          <a:lstStyle/>
          <a:p>
            <a:fld id="{020145B4-8FD3-494B-967C-7D230278F7EF}" type="slidenum">
              <a:rPr lang="pt-BR" smtClean="0"/>
              <a:t>‹nº›</a:t>
            </a:fld>
            <a:endParaRPr lang="pt-BR"/>
          </a:p>
        </p:txBody>
      </p:sp>
    </p:spTree>
    <p:extLst>
      <p:ext uri="{BB962C8B-B14F-4D97-AF65-F5344CB8AC3E}">
        <p14:creationId xmlns:p14="http://schemas.microsoft.com/office/powerpoint/2010/main" val="348089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0A56132-CB0E-46E1-A498-864A2B0B6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979FA36-77A3-46D6-BEC3-6E6B189ED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E598938-8658-4833-97BF-D1E39A2CB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A290D-664E-46A5-BADD-DA2DC6E5A260}" type="datetimeFigureOut">
              <a:rPr lang="pt-BR" smtClean="0"/>
              <a:t>03/09/2020</a:t>
            </a:fld>
            <a:endParaRPr lang="pt-BR"/>
          </a:p>
        </p:txBody>
      </p:sp>
      <p:sp>
        <p:nvSpPr>
          <p:cNvPr id="5" name="Espaço Reservado para Rodapé 4">
            <a:extLst>
              <a:ext uri="{FF2B5EF4-FFF2-40B4-BE49-F238E27FC236}">
                <a16:creationId xmlns:a16="http://schemas.microsoft.com/office/drawing/2014/main" id="{4100E75A-15B2-4103-95CD-2599543BF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0DF1D87-03B6-4055-A81E-81006B61C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145B4-8FD3-494B-967C-7D230278F7EF}" type="slidenum">
              <a:rPr lang="pt-BR" smtClean="0"/>
              <a:t>‹nº›</a:t>
            </a:fld>
            <a:endParaRPr lang="pt-BR"/>
          </a:p>
        </p:txBody>
      </p:sp>
    </p:spTree>
    <p:extLst>
      <p:ext uri="{BB962C8B-B14F-4D97-AF65-F5344CB8AC3E}">
        <p14:creationId xmlns:p14="http://schemas.microsoft.com/office/powerpoint/2010/main" val="277151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hyperlink" Target="https://youtu.be/z9suWYc-5uc"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https://youtu.be/RCddQcRunAU" TargetMode="Externa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aixa de Texto 1">
            <a:extLst>
              <a:ext uri="{FF2B5EF4-FFF2-40B4-BE49-F238E27FC236}">
                <a16:creationId xmlns:a16="http://schemas.microsoft.com/office/drawing/2014/main" id="{80F56443-742A-45EF-91AD-8B20C1F35834}"/>
              </a:ext>
            </a:extLst>
          </p:cNvPr>
          <p:cNvSpPr txBox="1">
            <a:spLocks noChangeArrowheads="1"/>
          </p:cNvSpPr>
          <p:nvPr/>
        </p:nvSpPr>
        <p:spPr bwMode="auto">
          <a:xfrm>
            <a:off x="6766" y="1024534"/>
            <a:ext cx="12173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spc="300" normalizeH="0" baseline="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Vem... D</a:t>
            </a:r>
            <a:r>
              <a:rPr kumimoji="0" lang="pt-BR" altLang="pt-BR" b="1" i="0" u="none" strike="noStrike" cap="none" spc="300" normalizeH="0" baseline="0" dirty="0">
                <a:ln>
                  <a:noFill/>
                </a:ln>
                <a:solidFill>
                  <a:srgbClr val="FF3300"/>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b="1" i="0" u="none" strike="noStrike" cap="none" spc="300" normalizeH="0" baseline="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 uma espiada no que aconteceu</a:t>
            </a:r>
            <a:r>
              <a:rPr kumimoji="0" lang="pt-BR" altLang="pt-BR" b="1" i="0" u="none" strike="noStrike" cap="none" spc="300" normalizeH="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 durant</a:t>
            </a:r>
            <a:r>
              <a:rPr lang="pt-BR" altLang="pt-BR" b="1" spc="300" dirty="0">
                <a:solidFill>
                  <a:srgbClr val="FF3300"/>
                </a:solidFill>
                <a:latin typeface="Arial" panose="020B0604020202020204" pitchFamily="34" charset="0"/>
                <a:ea typeface="Calibri" panose="020F0502020204030204" pitchFamily="34" charset="0"/>
                <a:cs typeface="Arial" panose="020B0604020202020204" pitchFamily="34" charset="0"/>
              </a:rPr>
              <a:t>e a semana de 20 a 24 de julho</a:t>
            </a:r>
            <a:endParaRPr kumimoji="0" lang="pt-BR" altLang="pt-BR" sz="2400" b="0" i="0" u="none" strike="noStrike" cap="none" spc="300" normalizeH="0" baseline="0" dirty="0">
              <a:ln>
                <a:noFill/>
              </a:ln>
              <a:solidFill>
                <a:srgbClr val="FF3300"/>
              </a:solidFill>
              <a:effectLst/>
              <a:latin typeface="Arial" panose="020B0604020202020204" pitchFamily="34" charset="0"/>
            </a:endParaRPr>
          </a:p>
        </p:txBody>
      </p:sp>
      <p:sp>
        <p:nvSpPr>
          <p:cNvPr id="66" name="Rectangle 65">
            <a:extLst>
              <a:ext uri="{FF2B5EF4-FFF2-40B4-BE49-F238E27FC236}">
                <a16:creationId xmlns:a16="http://schemas.microsoft.com/office/drawing/2014/main" id="{BE6E87B0-DDC4-4B22-8F9B-9133A8C96786}"/>
              </a:ext>
            </a:extLst>
          </p:cNvPr>
          <p:cNvSpPr>
            <a:spLocks noChangeArrowheads="1"/>
          </p:cNvSpPr>
          <p:nvPr/>
        </p:nvSpPr>
        <p:spPr bwMode="auto">
          <a:xfrm>
            <a:off x="2439038" y="207006"/>
            <a:ext cx="72987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a:ln>
                  <a:noFill/>
                </a:ln>
                <a:solidFill>
                  <a:srgbClr val="FF0000"/>
                </a:solidFill>
                <a:effectLst/>
                <a:latin typeface="Segoe Print" panose="02000600000000000000" pitchFamily="2" charset="0"/>
                <a:ea typeface="Calibri" panose="020F0502020204030204" pitchFamily="34" charset="0"/>
                <a:cs typeface="Times New Roman" panose="02020603050405020304" pitchFamily="18" charset="0"/>
              </a:rPr>
              <a:t>Descobertas em fam</a:t>
            </a:r>
            <a:r>
              <a:rPr kumimoji="0" lang="pt-BR" altLang="pt-B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pt-BR" altLang="pt-BR" sz="2800" b="1" i="0" u="none" strike="noStrike" cap="none" normalizeH="0" baseline="0" dirty="0">
                <a:ln>
                  <a:noFill/>
                </a:ln>
                <a:solidFill>
                  <a:srgbClr val="FF0000"/>
                </a:solidFill>
                <a:effectLst/>
                <a:latin typeface="Segoe Print" panose="02000600000000000000" pitchFamily="2" charset="0"/>
                <a:ea typeface="Calibri" panose="020F0502020204030204" pitchFamily="34" charset="0"/>
                <a:cs typeface="Times New Roman" panose="02020603050405020304" pitchFamily="18" charset="0"/>
              </a:rPr>
              <a:t>lia Mini Grupo II A</a:t>
            </a:r>
            <a:endParaRPr kumimoji="0" lang="pt-BR" altLang="pt-BR"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sz="2800" b="0" i="0" u="none" strike="noStrike" cap="none" normalizeH="0" baseline="0" dirty="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18EED1D7-C277-4584-A1C8-BDC8E8BBFE88}"/>
              </a:ext>
            </a:extLst>
          </p:cNvPr>
          <p:cNvSpPr>
            <a:spLocks noChangeArrowheads="1"/>
          </p:cNvSpPr>
          <p:nvPr/>
        </p:nvSpPr>
        <p:spPr bwMode="auto">
          <a:xfrm>
            <a:off x="12383" y="601280"/>
            <a:ext cx="12212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As famílias do CEI Santa Escolástica têm contribuído, nos enviando as interações que bebês e crianças têm vivenciado em suas casas. </a:t>
            </a:r>
            <a:endParaRPr kumimoji="0" lang="pt-BR" altLang="pt-BR" sz="1600" b="1" i="0" u="none" strike="noStrike" cap="none" normalizeH="0" baseline="0" dirty="0">
              <a:ln>
                <a:noFill/>
              </a:ln>
              <a:solidFill>
                <a:schemeClr val="tx1"/>
              </a:solidFill>
              <a:effectLst/>
            </a:endParaRPr>
          </a:p>
        </p:txBody>
      </p:sp>
      <p:sp>
        <p:nvSpPr>
          <p:cNvPr id="68" name="Rectangle 71">
            <a:extLst>
              <a:ext uri="{FF2B5EF4-FFF2-40B4-BE49-F238E27FC236}">
                <a16:creationId xmlns:a16="http://schemas.microsoft.com/office/drawing/2014/main" id="{6E5E21FB-5C35-43AA-B839-AEE509DE447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7" name="Caixa de Texto 2">
            <a:extLst>
              <a:ext uri="{FF2B5EF4-FFF2-40B4-BE49-F238E27FC236}">
                <a16:creationId xmlns:a16="http://schemas.microsoft.com/office/drawing/2014/main" id="{8CA69825-9443-484B-BA19-11C0B88D5972}"/>
              </a:ext>
            </a:extLst>
          </p:cNvPr>
          <p:cNvSpPr txBox="1">
            <a:spLocks noChangeArrowheads="1"/>
          </p:cNvSpPr>
          <p:nvPr/>
        </p:nvSpPr>
        <p:spPr bwMode="auto">
          <a:xfrm>
            <a:off x="3240528" y="3518976"/>
            <a:ext cx="2405248" cy="216985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9" name="Caixa de Texto 2">
            <a:extLst>
              <a:ext uri="{FF2B5EF4-FFF2-40B4-BE49-F238E27FC236}">
                <a16:creationId xmlns:a16="http://schemas.microsoft.com/office/drawing/2014/main" id="{4F63A797-61FE-480C-A350-326595C9C8DA}"/>
              </a:ext>
            </a:extLst>
          </p:cNvPr>
          <p:cNvSpPr txBox="1">
            <a:spLocks noChangeArrowheads="1"/>
          </p:cNvSpPr>
          <p:nvPr/>
        </p:nvSpPr>
        <p:spPr bwMode="auto">
          <a:xfrm>
            <a:off x="6352229" y="4247997"/>
            <a:ext cx="2489471" cy="2212950"/>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5" name="Imagem 84">
            <a:extLst>
              <a:ext uri="{FF2B5EF4-FFF2-40B4-BE49-F238E27FC236}">
                <a16:creationId xmlns:a16="http://schemas.microsoft.com/office/drawing/2014/main" id="{D44AB145-F9C2-41AD-AF51-13CBC7482B18}"/>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64" y="36428"/>
            <a:ext cx="1902254" cy="498430"/>
          </a:xfrm>
          <a:prstGeom prst="rect">
            <a:avLst/>
          </a:prstGeom>
        </p:spPr>
      </p:pic>
      <p:sp>
        <p:nvSpPr>
          <p:cNvPr id="90" name="CaixaDeTexto 89">
            <a:extLst>
              <a:ext uri="{FF2B5EF4-FFF2-40B4-BE49-F238E27FC236}">
                <a16:creationId xmlns:a16="http://schemas.microsoft.com/office/drawing/2014/main" id="{551E3367-C927-49D8-8AF4-DE413D168E64}"/>
              </a:ext>
            </a:extLst>
          </p:cNvPr>
          <p:cNvSpPr txBox="1"/>
          <p:nvPr/>
        </p:nvSpPr>
        <p:spPr>
          <a:xfrm>
            <a:off x="6983995" y="6648207"/>
            <a:ext cx="1249060" cy="246221"/>
          </a:xfrm>
          <a:prstGeom prst="rect">
            <a:avLst/>
          </a:prstGeom>
          <a:noFill/>
        </p:spPr>
        <p:txBody>
          <a:bodyPr wrap="none" rtlCol="0">
            <a:spAutoFit/>
          </a:bodyPr>
          <a:lstStyle/>
          <a:p>
            <a:r>
              <a:rPr lang="pt-BR" sz="1000" dirty="0"/>
              <a:t>Turma – </a:t>
            </a:r>
            <a:r>
              <a:rPr lang="pt-BR" sz="1000" dirty="0" err="1"/>
              <a:t>Profº</a:t>
            </a:r>
            <a:r>
              <a:rPr lang="pt-BR" sz="1000" dirty="0"/>
              <a:t> </a:t>
            </a:r>
            <a:r>
              <a:rPr lang="pt-BR" sz="1000" dirty="0" err="1"/>
              <a:t>Rosalí</a:t>
            </a:r>
            <a:endParaRPr lang="pt-BR" sz="1000" dirty="0"/>
          </a:p>
        </p:txBody>
      </p:sp>
      <p:sp>
        <p:nvSpPr>
          <p:cNvPr id="91" name="CaixaDeTexto 90">
            <a:extLst>
              <a:ext uri="{FF2B5EF4-FFF2-40B4-BE49-F238E27FC236}">
                <a16:creationId xmlns:a16="http://schemas.microsoft.com/office/drawing/2014/main" id="{AE89931E-0BEB-4E71-AEBC-CE8B09FF6231}"/>
              </a:ext>
            </a:extLst>
          </p:cNvPr>
          <p:cNvSpPr txBox="1"/>
          <p:nvPr/>
        </p:nvSpPr>
        <p:spPr>
          <a:xfrm>
            <a:off x="9949015" y="6655166"/>
            <a:ext cx="1277914" cy="246221"/>
          </a:xfrm>
          <a:prstGeom prst="rect">
            <a:avLst/>
          </a:prstGeom>
          <a:noFill/>
        </p:spPr>
        <p:txBody>
          <a:bodyPr wrap="none" rtlCol="0">
            <a:spAutoFit/>
          </a:bodyPr>
          <a:lstStyle/>
          <a:p>
            <a:r>
              <a:rPr lang="pt-BR" sz="1000" dirty="0"/>
              <a:t>Turma – </a:t>
            </a:r>
            <a:r>
              <a:rPr lang="pt-BR" sz="1000" dirty="0" err="1"/>
              <a:t>Profº</a:t>
            </a:r>
            <a:r>
              <a:rPr lang="pt-BR" sz="1000" dirty="0"/>
              <a:t> </a:t>
            </a:r>
            <a:r>
              <a:rPr lang="pt-BR" sz="1000" dirty="0" err="1"/>
              <a:t>Rosalí</a:t>
            </a:r>
            <a:r>
              <a:rPr lang="pt-BR" sz="1000" dirty="0"/>
              <a:t> </a:t>
            </a:r>
          </a:p>
        </p:txBody>
      </p:sp>
      <p:sp>
        <p:nvSpPr>
          <p:cNvPr id="92" name="CaixaDeTexto 91">
            <a:extLst>
              <a:ext uri="{FF2B5EF4-FFF2-40B4-BE49-F238E27FC236}">
                <a16:creationId xmlns:a16="http://schemas.microsoft.com/office/drawing/2014/main" id="{0E7FC503-47B6-4711-B469-0C2288A31218}"/>
              </a:ext>
            </a:extLst>
          </p:cNvPr>
          <p:cNvSpPr txBox="1"/>
          <p:nvPr/>
        </p:nvSpPr>
        <p:spPr>
          <a:xfrm>
            <a:off x="901243" y="6648207"/>
            <a:ext cx="1277914" cy="246221"/>
          </a:xfrm>
          <a:prstGeom prst="rect">
            <a:avLst/>
          </a:prstGeom>
          <a:noFill/>
        </p:spPr>
        <p:txBody>
          <a:bodyPr wrap="none" rtlCol="0">
            <a:spAutoFit/>
          </a:bodyPr>
          <a:lstStyle/>
          <a:p>
            <a:r>
              <a:rPr lang="pt-BR" sz="1000" dirty="0"/>
              <a:t>Turma – </a:t>
            </a:r>
            <a:r>
              <a:rPr lang="pt-BR" sz="1000" dirty="0" err="1"/>
              <a:t>Profº</a:t>
            </a:r>
            <a:r>
              <a:rPr lang="pt-BR" sz="1000" dirty="0"/>
              <a:t> Rosali </a:t>
            </a:r>
          </a:p>
        </p:txBody>
      </p:sp>
      <p:sp>
        <p:nvSpPr>
          <p:cNvPr id="93" name="CaixaDeTexto 92">
            <a:extLst>
              <a:ext uri="{FF2B5EF4-FFF2-40B4-BE49-F238E27FC236}">
                <a16:creationId xmlns:a16="http://schemas.microsoft.com/office/drawing/2014/main" id="{D911420D-776C-457B-B622-FEBE9E002E30}"/>
              </a:ext>
            </a:extLst>
          </p:cNvPr>
          <p:cNvSpPr txBox="1"/>
          <p:nvPr/>
        </p:nvSpPr>
        <p:spPr>
          <a:xfrm>
            <a:off x="3866263" y="6655166"/>
            <a:ext cx="1277914" cy="246221"/>
          </a:xfrm>
          <a:prstGeom prst="rect">
            <a:avLst/>
          </a:prstGeom>
          <a:noFill/>
        </p:spPr>
        <p:txBody>
          <a:bodyPr wrap="none" rtlCol="0">
            <a:spAutoFit/>
          </a:bodyPr>
          <a:lstStyle/>
          <a:p>
            <a:r>
              <a:rPr lang="pt-BR" sz="1000" dirty="0"/>
              <a:t>Turma – </a:t>
            </a:r>
            <a:r>
              <a:rPr lang="pt-BR" sz="1000" dirty="0" err="1"/>
              <a:t>Profº</a:t>
            </a:r>
            <a:r>
              <a:rPr lang="pt-BR" sz="1000" dirty="0"/>
              <a:t> </a:t>
            </a:r>
            <a:r>
              <a:rPr lang="pt-BR" sz="1000" dirty="0" err="1"/>
              <a:t>Rosalí</a:t>
            </a:r>
            <a:r>
              <a:rPr lang="pt-BR" sz="1000" dirty="0"/>
              <a:t> </a:t>
            </a:r>
          </a:p>
        </p:txBody>
      </p:sp>
      <p:grpSp>
        <p:nvGrpSpPr>
          <p:cNvPr id="94" name="Agrupar 93">
            <a:extLst>
              <a:ext uri="{FF2B5EF4-FFF2-40B4-BE49-F238E27FC236}">
                <a16:creationId xmlns:a16="http://schemas.microsoft.com/office/drawing/2014/main" id="{55D518F5-93D5-496B-864E-5FEE37452B9E}"/>
              </a:ext>
            </a:extLst>
          </p:cNvPr>
          <p:cNvGrpSpPr/>
          <p:nvPr/>
        </p:nvGrpSpPr>
        <p:grpSpPr>
          <a:xfrm>
            <a:off x="285253" y="1453842"/>
            <a:ext cx="11836005" cy="5297843"/>
            <a:chOff x="152399" y="1474539"/>
            <a:chExt cx="11836005" cy="5297843"/>
          </a:xfrm>
        </p:grpSpPr>
        <p:grpSp>
          <p:nvGrpSpPr>
            <p:cNvPr id="95" name="Agrupar 94">
              <a:extLst>
                <a:ext uri="{FF2B5EF4-FFF2-40B4-BE49-F238E27FC236}">
                  <a16:creationId xmlns:a16="http://schemas.microsoft.com/office/drawing/2014/main" id="{E1281ED4-6811-4078-B540-6FCA7B969DFF}"/>
                </a:ext>
              </a:extLst>
            </p:cNvPr>
            <p:cNvGrpSpPr/>
            <p:nvPr/>
          </p:nvGrpSpPr>
          <p:grpSpPr>
            <a:xfrm>
              <a:off x="152399" y="1480382"/>
              <a:ext cx="5760000" cy="5292000"/>
              <a:chOff x="152400" y="1187369"/>
              <a:chExt cx="6631325" cy="4493905"/>
            </a:xfrm>
          </p:grpSpPr>
          <p:grpSp>
            <p:nvGrpSpPr>
              <p:cNvPr id="123" name="Grupo 51">
                <a:extLst>
                  <a:ext uri="{FF2B5EF4-FFF2-40B4-BE49-F238E27FC236}">
                    <a16:creationId xmlns:a16="http://schemas.microsoft.com/office/drawing/2014/main" id="{45378F10-EBCF-4909-A79E-76E479DDB63A}"/>
                  </a:ext>
                </a:extLst>
              </p:cNvPr>
              <p:cNvGrpSpPr/>
              <p:nvPr/>
            </p:nvGrpSpPr>
            <p:grpSpPr>
              <a:xfrm rot="5400000">
                <a:off x="2924749" y="1822298"/>
                <a:ext cx="4483261" cy="3234691"/>
                <a:chOff x="-1176027" y="1176027"/>
                <a:chExt cx="3613151" cy="2790825"/>
              </a:xfrm>
              <a:solidFill>
                <a:schemeClr val="tx1">
                  <a:lumMod val="50000"/>
                </a:schemeClr>
              </a:solidFill>
            </p:grpSpPr>
            <p:sp>
              <p:nvSpPr>
                <p:cNvPr id="139" name="Forma Livre 41">
                  <a:extLst>
                    <a:ext uri="{FF2B5EF4-FFF2-40B4-BE49-F238E27FC236}">
                      <a16:creationId xmlns:a16="http://schemas.microsoft.com/office/drawing/2014/main" id="{ACBF7309-1890-4BE4-B537-4AF798FE1938}"/>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0" name="Forma Livre 42">
                  <a:extLst>
                    <a:ext uri="{FF2B5EF4-FFF2-40B4-BE49-F238E27FC236}">
                      <a16:creationId xmlns:a16="http://schemas.microsoft.com/office/drawing/2014/main" id="{6B880FB3-34DE-4F80-93F3-7F4883358CC2}"/>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1" name="Forma Livre 43">
                  <a:extLst>
                    <a:ext uri="{FF2B5EF4-FFF2-40B4-BE49-F238E27FC236}">
                      <a16:creationId xmlns:a16="http://schemas.microsoft.com/office/drawing/2014/main" id="{C7F4E683-172C-4DAD-9A31-51383B0E9245}"/>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2" name="Forma Livre 44">
                  <a:extLst>
                    <a:ext uri="{FF2B5EF4-FFF2-40B4-BE49-F238E27FC236}">
                      <a16:creationId xmlns:a16="http://schemas.microsoft.com/office/drawing/2014/main" id="{BB0D1860-8AF7-4109-A6A9-C2DF0CD48829}"/>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3" name="Forma Livre 45">
                  <a:extLst>
                    <a:ext uri="{FF2B5EF4-FFF2-40B4-BE49-F238E27FC236}">
                      <a16:creationId xmlns:a16="http://schemas.microsoft.com/office/drawing/2014/main" id="{0F9D1B88-6CF6-4FEA-8F23-4477B79AE8DE}"/>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4" name="Forma Livre 46">
                  <a:extLst>
                    <a:ext uri="{FF2B5EF4-FFF2-40B4-BE49-F238E27FC236}">
                      <a16:creationId xmlns:a16="http://schemas.microsoft.com/office/drawing/2014/main" id="{2D729541-B16F-479A-8CD8-A6809E84779D}"/>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5" name="Forma Livre 47">
                  <a:extLst>
                    <a:ext uri="{FF2B5EF4-FFF2-40B4-BE49-F238E27FC236}">
                      <a16:creationId xmlns:a16="http://schemas.microsoft.com/office/drawing/2014/main" id="{93DD5A2B-2300-41DA-8569-DD5A426FFCD8}"/>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6" name="Forma Livre 48">
                  <a:extLst>
                    <a:ext uri="{FF2B5EF4-FFF2-40B4-BE49-F238E27FC236}">
                      <a16:creationId xmlns:a16="http://schemas.microsoft.com/office/drawing/2014/main" id="{E77EFFFE-C5D8-4BC4-84E2-0080DCE7ABE5}"/>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7" name="Forma Livre 49">
                  <a:extLst>
                    <a:ext uri="{FF2B5EF4-FFF2-40B4-BE49-F238E27FC236}">
                      <a16:creationId xmlns:a16="http://schemas.microsoft.com/office/drawing/2014/main" id="{FC5B259A-9B60-46F1-A4D0-289C647D6145}"/>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8" name="Forma Livre 50">
                  <a:extLst>
                    <a:ext uri="{FF2B5EF4-FFF2-40B4-BE49-F238E27FC236}">
                      <a16:creationId xmlns:a16="http://schemas.microsoft.com/office/drawing/2014/main" id="{302C6995-83E2-4E18-B78C-4D387367AB33}"/>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9" name="Forma Livre 51">
                  <a:extLst>
                    <a:ext uri="{FF2B5EF4-FFF2-40B4-BE49-F238E27FC236}">
                      <a16:creationId xmlns:a16="http://schemas.microsoft.com/office/drawing/2014/main" id="{5EFCD0AE-01B4-416B-884F-96906D3BF0EC}"/>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50" name="Forma Livre 52">
                  <a:extLst>
                    <a:ext uri="{FF2B5EF4-FFF2-40B4-BE49-F238E27FC236}">
                      <a16:creationId xmlns:a16="http://schemas.microsoft.com/office/drawing/2014/main" id="{A51A7A1E-8C3A-4E41-BF96-7BF40CC42DD1}"/>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nvGrpSpPr>
              <p:cNvPr id="124" name="Grupo 51">
                <a:extLst>
                  <a:ext uri="{FF2B5EF4-FFF2-40B4-BE49-F238E27FC236}">
                    <a16:creationId xmlns:a16="http://schemas.microsoft.com/office/drawing/2014/main" id="{5DBBF985-980D-4447-9B2F-0A28F7ABBBDC}"/>
                  </a:ext>
                </a:extLst>
              </p:cNvPr>
              <p:cNvGrpSpPr/>
              <p:nvPr/>
            </p:nvGrpSpPr>
            <p:grpSpPr>
              <a:xfrm rot="5400000">
                <a:off x="-471885" y="1811654"/>
                <a:ext cx="4483261" cy="3234691"/>
                <a:chOff x="-1176027" y="1176027"/>
                <a:chExt cx="3613151" cy="2790825"/>
              </a:xfrm>
              <a:solidFill>
                <a:schemeClr val="tx1">
                  <a:lumMod val="50000"/>
                </a:schemeClr>
              </a:solidFill>
            </p:grpSpPr>
            <p:sp>
              <p:nvSpPr>
                <p:cNvPr id="127" name="Forma Livre 41">
                  <a:extLst>
                    <a:ext uri="{FF2B5EF4-FFF2-40B4-BE49-F238E27FC236}">
                      <a16:creationId xmlns:a16="http://schemas.microsoft.com/office/drawing/2014/main" id="{8A7F819B-FD1D-4A48-8043-2EEBF1FD7F5B}"/>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8" name="Forma Livre 42">
                  <a:extLst>
                    <a:ext uri="{FF2B5EF4-FFF2-40B4-BE49-F238E27FC236}">
                      <a16:creationId xmlns:a16="http://schemas.microsoft.com/office/drawing/2014/main" id="{5E760621-31CA-4F2A-9098-E103A39FB866}"/>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9" name="Forma Livre 43">
                  <a:extLst>
                    <a:ext uri="{FF2B5EF4-FFF2-40B4-BE49-F238E27FC236}">
                      <a16:creationId xmlns:a16="http://schemas.microsoft.com/office/drawing/2014/main" id="{78AC5B4F-9B57-4B10-980D-0C2F8BD96AA4}"/>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0" name="Forma Livre 44">
                  <a:extLst>
                    <a:ext uri="{FF2B5EF4-FFF2-40B4-BE49-F238E27FC236}">
                      <a16:creationId xmlns:a16="http://schemas.microsoft.com/office/drawing/2014/main" id="{3CE38E93-8A20-4298-8694-369D0F3C5BD1}"/>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1" name="Forma Livre 45">
                  <a:extLst>
                    <a:ext uri="{FF2B5EF4-FFF2-40B4-BE49-F238E27FC236}">
                      <a16:creationId xmlns:a16="http://schemas.microsoft.com/office/drawing/2014/main" id="{FF03D436-1D9C-457B-BE85-AAF8F3B97AAB}"/>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2" name="Forma Livre 46">
                  <a:extLst>
                    <a:ext uri="{FF2B5EF4-FFF2-40B4-BE49-F238E27FC236}">
                      <a16:creationId xmlns:a16="http://schemas.microsoft.com/office/drawing/2014/main" id="{61969331-69FE-4904-BDF6-2FFCF98DBB67}"/>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3" name="Forma Livre 47">
                  <a:extLst>
                    <a:ext uri="{FF2B5EF4-FFF2-40B4-BE49-F238E27FC236}">
                      <a16:creationId xmlns:a16="http://schemas.microsoft.com/office/drawing/2014/main" id="{AECA0642-A698-4286-BBF4-86D90F5B2DC5}"/>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4" name="Forma Livre 48">
                  <a:extLst>
                    <a:ext uri="{FF2B5EF4-FFF2-40B4-BE49-F238E27FC236}">
                      <a16:creationId xmlns:a16="http://schemas.microsoft.com/office/drawing/2014/main" id="{9D79C737-0419-4BC5-B79A-D567297BFA63}"/>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5" name="Forma Livre 49">
                  <a:extLst>
                    <a:ext uri="{FF2B5EF4-FFF2-40B4-BE49-F238E27FC236}">
                      <a16:creationId xmlns:a16="http://schemas.microsoft.com/office/drawing/2014/main" id="{52680FEB-81AC-4887-86EA-00C16ADCD84B}"/>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6" name="Forma Livre 50">
                  <a:extLst>
                    <a:ext uri="{FF2B5EF4-FFF2-40B4-BE49-F238E27FC236}">
                      <a16:creationId xmlns:a16="http://schemas.microsoft.com/office/drawing/2014/main" id="{28C9E6C9-6E68-4A76-AA43-D2E0520E8E76}"/>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7" name="Forma Livre 51">
                  <a:extLst>
                    <a:ext uri="{FF2B5EF4-FFF2-40B4-BE49-F238E27FC236}">
                      <a16:creationId xmlns:a16="http://schemas.microsoft.com/office/drawing/2014/main" id="{498CBD09-CFAB-4AC6-8F89-2D1E491C6AA3}"/>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8" name="Forma Livre 52">
                  <a:extLst>
                    <a:ext uri="{FF2B5EF4-FFF2-40B4-BE49-F238E27FC236}">
                      <a16:creationId xmlns:a16="http://schemas.microsoft.com/office/drawing/2014/main" id="{55F4C3C8-B232-4E5C-A85A-963F0FA8F050}"/>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sp>
            <p:nvSpPr>
              <p:cNvPr id="125" name="Caixa de Texto 2">
                <a:extLst>
                  <a:ext uri="{FF2B5EF4-FFF2-40B4-BE49-F238E27FC236}">
                    <a16:creationId xmlns:a16="http://schemas.microsoft.com/office/drawing/2014/main" id="{38C1233E-CA9D-4E90-B0BE-3FC788264A10}"/>
                  </a:ext>
                </a:extLst>
              </p:cNvPr>
              <p:cNvSpPr txBox="1">
                <a:spLocks noChangeArrowheads="1"/>
              </p:cNvSpPr>
              <p:nvPr/>
            </p:nvSpPr>
            <p:spPr bwMode="auto">
              <a:xfrm>
                <a:off x="360155" y="3525287"/>
                <a:ext cx="2666359" cy="201310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r>
                  <a:rPr lang="pt-BR" sz="1200" dirty="0">
                    <a:ea typeface="Calibri" panose="020F0502020204030204" pitchFamily="34"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6" name="Agrupar 95">
              <a:extLst>
                <a:ext uri="{FF2B5EF4-FFF2-40B4-BE49-F238E27FC236}">
                  <a16:creationId xmlns:a16="http://schemas.microsoft.com/office/drawing/2014/main" id="{6F768CB5-8C00-4FB8-B8B2-AF9AB492F2AE}"/>
                </a:ext>
              </a:extLst>
            </p:cNvPr>
            <p:cNvGrpSpPr/>
            <p:nvPr/>
          </p:nvGrpSpPr>
          <p:grpSpPr>
            <a:xfrm>
              <a:off x="6228404" y="1474539"/>
              <a:ext cx="5760000" cy="5292000"/>
              <a:chOff x="152400" y="1187369"/>
              <a:chExt cx="6631325" cy="4493905"/>
            </a:xfrm>
          </p:grpSpPr>
          <p:grpSp>
            <p:nvGrpSpPr>
              <p:cNvPr id="97" name="Grupo 51">
                <a:extLst>
                  <a:ext uri="{FF2B5EF4-FFF2-40B4-BE49-F238E27FC236}">
                    <a16:creationId xmlns:a16="http://schemas.microsoft.com/office/drawing/2014/main" id="{1ADAC580-75DA-42F9-A097-64C17B9F079B}"/>
                  </a:ext>
                </a:extLst>
              </p:cNvPr>
              <p:cNvGrpSpPr/>
              <p:nvPr/>
            </p:nvGrpSpPr>
            <p:grpSpPr>
              <a:xfrm rot="5400000">
                <a:off x="2924749" y="1822298"/>
                <a:ext cx="4483261" cy="3234691"/>
                <a:chOff x="-1176027" y="1176027"/>
                <a:chExt cx="3613151" cy="2790825"/>
              </a:xfrm>
              <a:solidFill>
                <a:schemeClr val="tx1">
                  <a:lumMod val="50000"/>
                </a:schemeClr>
              </a:solidFill>
            </p:grpSpPr>
            <p:sp>
              <p:nvSpPr>
                <p:cNvPr id="111" name="Forma Livre 41">
                  <a:extLst>
                    <a:ext uri="{FF2B5EF4-FFF2-40B4-BE49-F238E27FC236}">
                      <a16:creationId xmlns:a16="http://schemas.microsoft.com/office/drawing/2014/main" id="{3189B612-E2BC-4C19-94CF-2744FF64947F}"/>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2" name="Forma Livre 42">
                  <a:extLst>
                    <a:ext uri="{FF2B5EF4-FFF2-40B4-BE49-F238E27FC236}">
                      <a16:creationId xmlns:a16="http://schemas.microsoft.com/office/drawing/2014/main" id="{B414032E-B063-49A0-8445-A8956E6A7AC6}"/>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3" name="Forma Livre 43">
                  <a:extLst>
                    <a:ext uri="{FF2B5EF4-FFF2-40B4-BE49-F238E27FC236}">
                      <a16:creationId xmlns:a16="http://schemas.microsoft.com/office/drawing/2014/main" id="{D8D480D6-C818-415F-9695-251A04BC3498}"/>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4" name="Forma Livre 44">
                  <a:extLst>
                    <a:ext uri="{FF2B5EF4-FFF2-40B4-BE49-F238E27FC236}">
                      <a16:creationId xmlns:a16="http://schemas.microsoft.com/office/drawing/2014/main" id="{26BC65E7-F737-4259-942C-77CDD4688D88}"/>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5" name="Forma Livre 45">
                  <a:extLst>
                    <a:ext uri="{FF2B5EF4-FFF2-40B4-BE49-F238E27FC236}">
                      <a16:creationId xmlns:a16="http://schemas.microsoft.com/office/drawing/2014/main" id="{08E5AEC0-1A07-46FC-9B59-015B3FE01545}"/>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6" name="Forma Livre 46">
                  <a:extLst>
                    <a:ext uri="{FF2B5EF4-FFF2-40B4-BE49-F238E27FC236}">
                      <a16:creationId xmlns:a16="http://schemas.microsoft.com/office/drawing/2014/main" id="{3E1CD7A6-B2BC-42A7-88D3-A094C660F147}"/>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7" name="Forma Livre 47">
                  <a:extLst>
                    <a:ext uri="{FF2B5EF4-FFF2-40B4-BE49-F238E27FC236}">
                      <a16:creationId xmlns:a16="http://schemas.microsoft.com/office/drawing/2014/main" id="{572B9728-7BDA-4D2B-83E5-09E917A26D07}"/>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8" name="Forma Livre 48">
                  <a:extLst>
                    <a:ext uri="{FF2B5EF4-FFF2-40B4-BE49-F238E27FC236}">
                      <a16:creationId xmlns:a16="http://schemas.microsoft.com/office/drawing/2014/main" id="{B251565A-CCB8-4EFF-84BE-9E6BA7CA901E}"/>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9" name="Forma Livre 49">
                  <a:extLst>
                    <a:ext uri="{FF2B5EF4-FFF2-40B4-BE49-F238E27FC236}">
                      <a16:creationId xmlns:a16="http://schemas.microsoft.com/office/drawing/2014/main" id="{49F7DEFE-D85F-41F4-9B0E-C490526EAF4F}"/>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0" name="Forma Livre 50">
                  <a:extLst>
                    <a:ext uri="{FF2B5EF4-FFF2-40B4-BE49-F238E27FC236}">
                      <a16:creationId xmlns:a16="http://schemas.microsoft.com/office/drawing/2014/main" id="{357CBB7C-A362-4BDE-A7F5-B9CBED6D8267}"/>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1" name="Forma Livre 51">
                  <a:extLst>
                    <a:ext uri="{FF2B5EF4-FFF2-40B4-BE49-F238E27FC236}">
                      <a16:creationId xmlns:a16="http://schemas.microsoft.com/office/drawing/2014/main" id="{6BE19F5F-C590-420E-ADDB-5A74E4D5AA09}"/>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2" name="Forma Livre 52">
                  <a:extLst>
                    <a:ext uri="{FF2B5EF4-FFF2-40B4-BE49-F238E27FC236}">
                      <a16:creationId xmlns:a16="http://schemas.microsoft.com/office/drawing/2014/main" id="{4D5244CF-2CB5-41AF-8CA3-0503E3B267DC}"/>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nvGrpSpPr>
              <p:cNvPr id="98" name="Grupo 51">
                <a:extLst>
                  <a:ext uri="{FF2B5EF4-FFF2-40B4-BE49-F238E27FC236}">
                    <a16:creationId xmlns:a16="http://schemas.microsoft.com/office/drawing/2014/main" id="{EDEA09A1-8B68-47A4-8F60-23AF871A7818}"/>
                  </a:ext>
                </a:extLst>
              </p:cNvPr>
              <p:cNvGrpSpPr/>
              <p:nvPr/>
            </p:nvGrpSpPr>
            <p:grpSpPr>
              <a:xfrm rot="5400000">
                <a:off x="-471885" y="1811654"/>
                <a:ext cx="4483261" cy="3234691"/>
                <a:chOff x="-1176027" y="1176027"/>
                <a:chExt cx="3613151" cy="2790825"/>
              </a:xfrm>
              <a:solidFill>
                <a:schemeClr val="tx1">
                  <a:lumMod val="50000"/>
                </a:schemeClr>
              </a:solidFill>
            </p:grpSpPr>
            <p:sp>
              <p:nvSpPr>
                <p:cNvPr id="99" name="Forma Livre 41">
                  <a:extLst>
                    <a:ext uri="{FF2B5EF4-FFF2-40B4-BE49-F238E27FC236}">
                      <a16:creationId xmlns:a16="http://schemas.microsoft.com/office/drawing/2014/main" id="{CDECED26-50F4-44FB-A4B2-43AE52C85F0B}"/>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0" name="Forma Livre 42">
                  <a:extLst>
                    <a:ext uri="{FF2B5EF4-FFF2-40B4-BE49-F238E27FC236}">
                      <a16:creationId xmlns:a16="http://schemas.microsoft.com/office/drawing/2014/main" id="{38834794-CF4B-4AE0-AA91-23D530653DF0}"/>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1" name="Forma Livre 43">
                  <a:extLst>
                    <a:ext uri="{FF2B5EF4-FFF2-40B4-BE49-F238E27FC236}">
                      <a16:creationId xmlns:a16="http://schemas.microsoft.com/office/drawing/2014/main" id="{B50C7719-8660-498C-9C8D-A3F27BF9263D}"/>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2" name="Forma Livre 44">
                  <a:extLst>
                    <a:ext uri="{FF2B5EF4-FFF2-40B4-BE49-F238E27FC236}">
                      <a16:creationId xmlns:a16="http://schemas.microsoft.com/office/drawing/2014/main" id="{2FC0494D-4915-44F3-A965-870B04E34D6A}"/>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3" name="Forma Livre 45">
                  <a:extLst>
                    <a:ext uri="{FF2B5EF4-FFF2-40B4-BE49-F238E27FC236}">
                      <a16:creationId xmlns:a16="http://schemas.microsoft.com/office/drawing/2014/main" id="{54E7B1A5-723D-486E-B11B-D7A76BDB72ED}"/>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4" name="Forma Livre 46">
                  <a:extLst>
                    <a:ext uri="{FF2B5EF4-FFF2-40B4-BE49-F238E27FC236}">
                      <a16:creationId xmlns:a16="http://schemas.microsoft.com/office/drawing/2014/main" id="{D2CAE929-96BD-41FE-8F3C-A7DA40674F2F}"/>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5" name="Forma Livre 47">
                  <a:extLst>
                    <a:ext uri="{FF2B5EF4-FFF2-40B4-BE49-F238E27FC236}">
                      <a16:creationId xmlns:a16="http://schemas.microsoft.com/office/drawing/2014/main" id="{AA638D49-7741-496C-9B6D-2615D1568A14}"/>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6" name="Forma Livre 48">
                  <a:extLst>
                    <a:ext uri="{FF2B5EF4-FFF2-40B4-BE49-F238E27FC236}">
                      <a16:creationId xmlns:a16="http://schemas.microsoft.com/office/drawing/2014/main" id="{64CEC5B7-4187-4C49-9112-F0DB2C945C34}"/>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7" name="Forma Livre 49">
                  <a:extLst>
                    <a:ext uri="{FF2B5EF4-FFF2-40B4-BE49-F238E27FC236}">
                      <a16:creationId xmlns:a16="http://schemas.microsoft.com/office/drawing/2014/main" id="{DBDD2D79-FC49-4C3E-8EF7-90F41F02EB21}"/>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8" name="Forma Livre 50">
                  <a:extLst>
                    <a:ext uri="{FF2B5EF4-FFF2-40B4-BE49-F238E27FC236}">
                      <a16:creationId xmlns:a16="http://schemas.microsoft.com/office/drawing/2014/main" id="{AEC35C8F-8843-4F51-AD3B-07B824D06014}"/>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9" name="Forma Livre 51">
                  <a:extLst>
                    <a:ext uri="{FF2B5EF4-FFF2-40B4-BE49-F238E27FC236}">
                      <a16:creationId xmlns:a16="http://schemas.microsoft.com/office/drawing/2014/main" id="{5743913E-260D-4528-8B7F-04E48A31E971}"/>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0" name="Forma Livre 52">
                  <a:extLst>
                    <a:ext uri="{FF2B5EF4-FFF2-40B4-BE49-F238E27FC236}">
                      <a16:creationId xmlns:a16="http://schemas.microsoft.com/office/drawing/2014/main" id="{1BAA8614-56C5-4929-BE89-BF16BB15BD53}"/>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grpSp>
      <p:pic>
        <p:nvPicPr>
          <p:cNvPr id="3" name="Imagem 2">
            <a:extLst>
              <a:ext uri="{FF2B5EF4-FFF2-40B4-BE49-F238E27FC236}">
                <a16:creationId xmlns:a16="http://schemas.microsoft.com/office/drawing/2014/main" id="{6691B2BF-B28D-4298-BE21-C1652C3E9C79}"/>
              </a:ext>
            </a:extLst>
          </p:cNvPr>
          <p:cNvPicPr>
            <a:picLocks noChangeAspect="1"/>
          </p:cNvPicPr>
          <p:nvPr/>
        </p:nvPicPr>
        <p:blipFill>
          <a:blip r:embed="rId5"/>
          <a:stretch>
            <a:fillRect/>
          </a:stretch>
        </p:blipFill>
        <p:spPr>
          <a:xfrm>
            <a:off x="400176" y="1612207"/>
            <a:ext cx="817009" cy="1451210"/>
          </a:xfrm>
          <a:prstGeom prst="rect">
            <a:avLst/>
          </a:prstGeom>
          <a:ln>
            <a:solidFill>
              <a:schemeClr val="tx1"/>
            </a:solidFill>
            <a:prstDash val="sysDot"/>
          </a:ln>
        </p:spPr>
      </p:pic>
      <p:pic>
        <p:nvPicPr>
          <p:cNvPr id="5" name="Imagem 4">
            <a:extLst>
              <a:ext uri="{FF2B5EF4-FFF2-40B4-BE49-F238E27FC236}">
                <a16:creationId xmlns:a16="http://schemas.microsoft.com/office/drawing/2014/main" id="{DC4D5F17-AA8E-4D3E-A5F9-F6B7FB4C9C75}"/>
              </a:ext>
            </a:extLst>
          </p:cNvPr>
          <p:cNvPicPr>
            <a:picLocks noChangeAspect="1"/>
          </p:cNvPicPr>
          <p:nvPr/>
        </p:nvPicPr>
        <p:blipFill>
          <a:blip r:embed="rId6"/>
          <a:stretch>
            <a:fillRect/>
          </a:stretch>
        </p:blipFill>
        <p:spPr>
          <a:xfrm>
            <a:off x="1299633" y="1609225"/>
            <a:ext cx="816222" cy="1449812"/>
          </a:xfrm>
          <a:prstGeom prst="rect">
            <a:avLst/>
          </a:prstGeom>
          <a:ln>
            <a:solidFill>
              <a:schemeClr val="tx1"/>
            </a:solidFill>
            <a:prstDash val="sysDot"/>
          </a:ln>
        </p:spPr>
      </p:pic>
      <p:pic>
        <p:nvPicPr>
          <p:cNvPr id="7" name="Imagem 6">
            <a:extLst>
              <a:ext uri="{FF2B5EF4-FFF2-40B4-BE49-F238E27FC236}">
                <a16:creationId xmlns:a16="http://schemas.microsoft.com/office/drawing/2014/main" id="{05DE764E-3CA8-404F-9423-88D22840FC11}"/>
              </a:ext>
            </a:extLst>
          </p:cNvPr>
          <p:cNvPicPr>
            <a:picLocks noChangeAspect="1"/>
          </p:cNvPicPr>
          <p:nvPr/>
        </p:nvPicPr>
        <p:blipFill>
          <a:blip r:embed="rId7"/>
          <a:stretch>
            <a:fillRect/>
          </a:stretch>
        </p:blipFill>
        <p:spPr>
          <a:xfrm>
            <a:off x="3273554" y="1678723"/>
            <a:ext cx="1262691" cy="1683587"/>
          </a:xfrm>
          <a:prstGeom prst="rect">
            <a:avLst/>
          </a:prstGeom>
        </p:spPr>
      </p:pic>
      <p:pic>
        <p:nvPicPr>
          <p:cNvPr id="9" name="Imagem 8">
            <a:extLst>
              <a:ext uri="{FF2B5EF4-FFF2-40B4-BE49-F238E27FC236}">
                <a16:creationId xmlns:a16="http://schemas.microsoft.com/office/drawing/2014/main" id="{04E78BCA-5E27-477F-A9EA-164FA40C322E}"/>
              </a:ext>
            </a:extLst>
          </p:cNvPr>
          <p:cNvPicPr>
            <a:picLocks noChangeAspect="1"/>
          </p:cNvPicPr>
          <p:nvPr/>
        </p:nvPicPr>
        <p:blipFill rotWithShape="1">
          <a:blip r:embed="rId8"/>
          <a:srcRect l="19690" t="1260" r="7563"/>
          <a:stretch/>
        </p:blipFill>
        <p:spPr>
          <a:xfrm>
            <a:off x="6983995" y="1606320"/>
            <a:ext cx="1909196" cy="1455623"/>
          </a:xfrm>
          <a:prstGeom prst="rect">
            <a:avLst/>
          </a:prstGeom>
        </p:spPr>
      </p:pic>
      <p:pic>
        <p:nvPicPr>
          <p:cNvPr id="11" name="Imagem 10">
            <a:extLst>
              <a:ext uri="{FF2B5EF4-FFF2-40B4-BE49-F238E27FC236}">
                <a16:creationId xmlns:a16="http://schemas.microsoft.com/office/drawing/2014/main" id="{411442CB-B1C0-47EA-8BA5-4863D40E7107}"/>
              </a:ext>
            </a:extLst>
          </p:cNvPr>
          <p:cNvPicPr>
            <a:picLocks noChangeAspect="1"/>
          </p:cNvPicPr>
          <p:nvPr/>
        </p:nvPicPr>
        <p:blipFill>
          <a:blip r:embed="rId9"/>
          <a:stretch>
            <a:fillRect/>
          </a:stretch>
        </p:blipFill>
        <p:spPr>
          <a:xfrm>
            <a:off x="2172287" y="1620342"/>
            <a:ext cx="790069" cy="1403359"/>
          </a:xfrm>
          <a:prstGeom prst="rect">
            <a:avLst/>
          </a:prstGeom>
          <a:ln>
            <a:solidFill>
              <a:schemeClr val="tx1"/>
            </a:solidFill>
            <a:prstDash val="sysDot"/>
          </a:ln>
        </p:spPr>
      </p:pic>
      <p:pic>
        <p:nvPicPr>
          <p:cNvPr id="13" name="Imagem 12">
            <a:extLst>
              <a:ext uri="{FF2B5EF4-FFF2-40B4-BE49-F238E27FC236}">
                <a16:creationId xmlns:a16="http://schemas.microsoft.com/office/drawing/2014/main" id="{64790231-4FE8-49C5-8014-FEB63F776565}"/>
              </a:ext>
            </a:extLst>
          </p:cNvPr>
          <p:cNvPicPr>
            <a:picLocks noChangeAspect="1"/>
          </p:cNvPicPr>
          <p:nvPr/>
        </p:nvPicPr>
        <p:blipFill rotWithShape="1">
          <a:blip r:embed="rId10"/>
          <a:srcRect l="-1" t="10702" r="-346" b="14959"/>
          <a:stretch/>
        </p:blipFill>
        <p:spPr>
          <a:xfrm>
            <a:off x="10051417" y="1649705"/>
            <a:ext cx="1268630" cy="1670800"/>
          </a:xfrm>
          <a:prstGeom prst="rect">
            <a:avLst/>
          </a:prstGeom>
          <a:ln w="127000" cap="rnd">
            <a:solidFill>
              <a:schemeClr val="accent6">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m 14">
            <a:extLst>
              <a:ext uri="{FF2B5EF4-FFF2-40B4-BE49-F238E27FC236}">
                <a16:creationId xmlns:a16="http://schemas.microsoft.com/office/drawing/2014/main" id="{B3C6D92B-09D2-4FF2-9E26-2596CF4AF819}"/>
              </a:ext>
            </a:extLst>
          </p:cNvPr>
          <p:cNvPicPr>
            <a:picLocks noChangeAspect="1"/>
          </p:cNvPicPr>
          <p:nvPr/>
        </p:nvPicPr>
        <p:blipFill>
          <a:blip r:embed="rId11"/>
          <a:stretch>
            <a:fillRect/>
          </a:stretch>
        </p:blipFill>
        <p:spPr>
          <a:xfrm>
            <a:off x="2577041" y="3414475"/>
            <a:ext cx="774954" cy="1376510"/>
          </a:xfrm>
          <a:prstGeom prst="ellipse">
            <a:avLst/>
          </a:prstGeom>
          <a:ln>
            <a:noFill/>
          </a:ln>
          <a:effectLst>
            <a:softEdge rad="112500"/>
          </a:effectLst>
        </p:spPr>
      </p:pic>
      <p:pic>
        <p:nvPicPr>
          <p:cNvPr id="17" name="Imagem 16">
            <a:extLst>
              <a:ext uri="{FF2B5EF4-FFF2-40B4-BE49-F238E27FC236}">
                <a16:creationId xmlns:a16="http://schemas.microsoft.com/office/drawing/2014/main" id="{26A27EDC-20EF-4A41-9BE4-61732CD2D129}"/>
              </a:ext>
            </a:extLst>
          </p:cNvPr>
          <p:cNvPicPr>
            <a:picLocks noChangeAspect="1"/>
          </p:cNvPicPr>
          <p:nvPr/>
        </p:nvPicPr>
        <p:blipFill>
          <a:blip r:embed="rId12"/>
          <a:stretch>
            <a:fillRect/>
          </a:stretch>
        </p:blipFill>
        <p:spPr>
          <a:xfrm>
            <a:off x="4556446" y="1698218"/>
            <a:ext cx="1228116" cy="1637488"/>
          </a:xfrm>
          <a:prstGeom prst="rect">
            <a:avLst/>
          </a:prstGeom>
        </p:spPr>
      </p:pic>
      <p:sp>
        <p:nvSpPr>
          <p:cNvPr id="18" name="CaixaDeTexto 17">
            <a:extLst>
              <a:ext uri="{FF2B5EF4-FFF2-40B4-BE49-F238E27FC236}">
                <a16:creationId xmlns:a16="http://schemas.microsoft.com/office/drawing/2014/main" id="{9F165295-44FE-4F8B-BBF3-D881A7D7173F}"/>
              </a:ext>
            </a:extLst>
          </p:cNvPr>
          <p:cNvSpPr txBox="1"/>
          <p:nvPr/>
        </p:nvSpPr>
        <p:spPr>
          <a:xfrm>
            <a:off x="394299" y="3128106"/>
            <a:ext cx="2516558" cy="3600986"/>
          </a:xfrm>
          <a:prstGeom prst="rect">
            <a:avLst/>
          </a:prstGeom>
          <a:noFill/>
          <a:ln>
            <a:solidFill>
              <a:schemeClr val="tx1"/>
            </a:solidFill>
            <a:prstDash val="sysDot"/>
          </a:ln>
        </p:spPr>
        <p:txBody>
          <a:bodyPr wrap="square" rtlCol="0">
            <a:spAutoFit/>
          </a:bodyPr>
          <a:lstStyle/>
          <a:p>
            <a:r>
              <a:rPr lang="pt-BR" sz="1200" dirty="0"/>
              <a:t>Francisco e sua família interagiram no grupo de WhatsApp, nos dando das propostas de atividades por meio de áudio, vídeos, confeccionaram um trem, o gato xadrez da história e também se divertiu na pescaria utilizando uma peneira e vários objetos na bacia. Um espaço organizado para as crianças, pensado a parti das suas experiências e preferências considerando a segurança de bebês e crianças é fundamental para que elas possam ter autonomia. Sentir- se livre e independente para poder escolher é essencial na construção da autonomia das crianças. Pág. 73 do Currículo da Cidade.</a:t>
            </a:r>
          </a:p>
          <a:p>
            <a:endParaRPr lang="pt-BR" sz="1200" dirty="0"/>
          </a:p>
        </p:txBody>
      </p:sp>
      <p:sp>
        <p:nvSpPr>
          <p:cNvPr id="20" name="CaixaDeTexto 19">
            <a:extLst>
              <a:ext uri="{FF2B5EF4-FFF2-40B4-BE49-F238E27FC236}">
                <a16:creationId xmlns:a16="http://schemas.microsoft.com/office/drawing/2014/main" id="{9AA7738D-2B1E-484C-8120-F59D133DFBA1}"/>
              </a:ext>
            </a:extLst>
          </p:cNvPr>
          <p:cNvSpPr txBox="1"/>
          <p:nvPr/>
        </p:nvSpPr>
        <p:spPr>
          <a:xfrm>
            <a:off x="9384513" y="3389859"/>
            <a:ext cx="2600914" cy="3046988"/>
          </a:xfrm>
          <a:prstGeom prst="rect">
            <a:avLst/>
          </a:prstGeom>
          <a:noFill/>
          <a:ln>
            <a:solidFill>
              <a:schemeClr val="tx1"/>
            </a:solidFill>
            <a:prstDash val="sysDot"/>
          </a:ln>
        </p:spPr>
        <p:txBody>
          <a:bodyPr wrap="square" rtlCol="0">
            <a:spAutoFit/>
          </a:bodyPr>
          <a:lstStyle/>
          <a:p>
            <a:pPr algn="just"/>
            <a:r>
              <a:rPr lang="pt-BR" sz="1200" dirty="0"/>
              <a:t>Helena mandou um áudio falando que estava com saudades... e que estava em casa com sua família, radiante de felicidade falou que já 'conseguia’ segurar o Gabriel no colo. Os bebês e as crianças aprendem especialmente ao estabelecer interações e ao realizar brincadeiras. Estas são situações de vida autênticas, pois não prescindem das relações e dos vínculos entre as pessoas, de contexto e de repertórios de práticas. A aprendizagem está presente na realização de todas as práticas da vida cotidiana. Pág. </a:t>
            </a:r>
            <a:r>
              <a:rPr lang="pt-BR" sz="1200"/>
              <a:t>20 Currículo da Cidade</a:t>
            </a:r>
            <a:r>
              <a:rPr lang="pt-BR" sz="1200" dirty="0"/>
              <a:t>.</a:t>
            </a:r>
          </a:p>
          <a:p>
            <a:endParaRPr lang="pt-BR" sz="1200" dirty="0"/>
          </a:p>
        </p:txBody>
      </p:sp>
      <p:sp>
        <p:nvSpPr>
          <p:cNvPr id="2" name="CaixaDeTexto 1">
            <a:extLst>
              <a:ext uri="{FF2B5EF4-FFF2-40B4-BE49-F238E27FC236}">
                <a16:creationId xmlns:a16="http://schemas.microsoft.com/office/drawing/2014/main" id="{46CBC7D7-0158-4E6C-B66B-669F149FC349}"/>
              </a:ext>
            </a:extLst>
          </p:cNvPr>
          <p:cNvSpPr txBox="1"/>
          <p:nvPr/>
        </p:nvSpPr>
        <p:spPr>
          <a:xfrm>
            <a:off x="3357933" y="3577701"/>
            <a:ext cx="2356010" cy="2883246"/>
          </a:xfrm>
          <a:prstGeom prst="rect">
            <a:avLst/>
          </a:prstGeom>
          <a:noFill/>
          <a:ln>
            <a:solidFill>
              <a:schemeClr val="tx1"/>
            </a:solidFill>
            <a:prstDash val="sysDot"/>
          </a:ln>
        </p:spPr>
        <p:txBody>
          <a:bodyPr wrap="square" rtlCol="0">
            <a:spAutoFit/>
          </a:bodyPr>
          <a:lstStyle/>
          <a:p>
            <a:pPr algn="just"/>
            <a:r>
              <a:rPr lang="pt-BR" sz="1200" dirty="0"/>
              <a:t>Luísa e sua família decidiram  decorar o ambiente com uma horta ecológica, uma diversidade de espécie de hortaliças. Foi um momento prazeroso e divertido em família. Além de aproveitar o ar livre ocorreu também a interação com a natureza na exploração, vivência e descoberta na germinação, que vai acontece como uma mágica, tudo muito lúdico, sem contar que o material pode ser obtido na própria casa utilizando materiais não estruturados. </a:t>
            </a:r>
          </a:p>
        </p:txBody>
      </p:sp>
      <p:sp>
        <p:nvSpPr>
          <p:cNvPr id="6" name="CaixaDeTexto 5">
            <a:extLst>
              <a:ext uri="{FF2B5EF4-FFF2-40B4-BE49-F238E27FC236}">
                <a16:creationId xmlns:a16="http://schemas.microsoft.com/office/drawing/2014/main" id="{937FA00D-9D71-4FF7-92F3-81A3D17A59DF}"/>
              </a:ext>
            </a:extLst>
          </p:cNvPr>
          <p:cNvSpPr txBox="1"/>
          <p:nvPr/>
        </p:nvSpPr>
        <p:spPr>
          <a:xfrm>
            <a:off x="6389089" y="3112860"/>
            <a:ext cx="2700702" cy="3416320"/>
          </a:xfrm>
          <a:prstGeom prst="rect">
            <a:avLst/>
          </a:prstGeom>
          <a:noFill/>
          <a:ln>
            <a:solidFill>
              <a:schemeClr val="tx1"/>
            </a:solidFill>
            <a:prstDash val="sysDot"/>
          </a:ln>
        </p:spPr>
        <p:txBody>
          <a:bodyPr wrap="square" rtlCol="0">
            <a:spAutoFit/>
          </a:bodyPr>
          <a:lstStyle/>
          <a:p>
            <a:pPr algn="just"/>
            <a:r>
              <a:rPr lang="pt-BR" sz="1200" dirty="0"/>
              <a:t> Pedro e sua mãe interagiram na brincadeira Esconde- Esconde, proposta de atividade do planejamento do WhatsApp. Primeiro a mãe se escondeu, depois foi a vez do Pedro que se escondeu em baixo da mesa achando que a mesma não iria encontrá-lo, ficou quietinho se sentindo feliz. Quando a criança  brincar de esconder, desenvolve a criatividade, estimula a liderança, raciocínio lógico e estratégia. Aprende e percebe o mundo por inteiro e quando brinca, experimenta, descobre, compara e expressa, por meio de diferentes linguagens ou seja bebês e crianças aprendem nas interações por meio de seu agir. pág. 69 Currículo da Cidade.</a:t>
            </a:r>
          </a:p>
          <a:p>
            <a:endParaRPr lang="pt-BR" sz="1200" dirty="0"/>
          </a:p>
        </p:txBody>
      </p:sp>
      <p:pic>
        <p:nvPicPr>
          <p:cNvPr id="10" name="Pedro-Brincando de Esconde-Esconde">
            <a:hlinkClick r:id="" action="ppaction://media"/>
            <a:extLst>
              <a:ext uri="{FF2B5EF4-FFF2-40B4-BE49-F238E27FC236}">
                <a16:creationId xmlns:a16="http://schemas.microsoft.com/office/drawing/2014/main" id="{41A669E7-513D-4FAD-A3A9-1041829F6AD8}"/>
              </a:ext>
            </a:extLst>
          </p:cNvPr>
          <p:cNvPicPr>
            <a:picLocks noChangeAspect="1"/>
          </p:cNvPicPr>
          <p:nvPr>
            <a:videoFile r:link="rId2"/>
            <p:extLst>
              <p:ext uri="{DAA4B4D4-6D71-4841-9C94-3DE7FCFB9230}">
                <p14:media xmlns:p14="http://schemas.microsoft.com/office/powerpoint/2010/main" r:embed="rId1"/>
              </p:ext>
            </p:extLst>
          </p:nvPr>
        </p:nvPicPr>
        <p:blipFill>
          <a:blip r:embed="rId13"/>
          <a:stretch>
            <a:fillRect/>
          </a:stretch>
        </p:blipFill>
        <p:spPr>
          <a:xfrm>
            <a:off x="6445781" y="1612207"/>
            <a:ext cx="818913" cy="1446914"/>
          </a:xfrm>
          <a:prstGeom prst="rect">
            <a:avLst/>
          </a:prstGeom>
        </p:spPr>
      </p:pic>
    </p:spTree>
    <p:extLst>
      <p:ext uri="{BB962C8B-B14F-4D97-AF65-F5344CB8AC3E}">
        <p14:creationId xmlns:p14="http://schemas.microsoft.com/office/powerpoint/2010/main" val="150357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aixa de Texto 1">
            <a:extLst>
              <a:ext uri="{FF2B5EF4-FFF2-40B4-BE49-F238E27FC236}">
                <a16:creationId xmlns:a16="http://schemas.microsoft.com/office/drawing/2014/main" id="{80F56443-742A-45EF-91AD-8B20C1F35834}"/>
              </a:ext>
            </a:extLst>
          </p:cNvPr>
          <p:cNvSpPr txBox="1">
            <a:spLocks noChangeArrowheads="1"/>
          </p:cNvSpPr>
          <p:nvPr/>
        </p:nvSpPr>
        <p:spPr bwMode="auto">
          <a:xfrm>
            <a:off x="0" y="984778"/>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spc="300" normalizeH="0" baseline="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Vem... D</a:t>
            </a:r>
            <a:r>
              <a:rPr kumimoji="0" lang="pt-BR" altLang="pt-BR" sz="2000" b="1" i="0" u="none" strike="noStrike" cap="none" spc="300" normalizeH="0" baseline="0" dirty="0">
                <a:ln>
                  <a:noFill/>
                </a:ln>
                <a:solidFill>
                  <a:srgbClr val="FF3300"/>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2000" b="1" i="0" u="none" strike="noStrike" cap="none" spc="300" normalizeH="0" baseline="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 uma espiada no que aconteceu</a:t>
            </a:r>
            <a:r>
              <a:rPr kumimoji="0" lang="pt-BR" altLang="pt-BR" sz="2000" b="1" i="0" u="none" strike="noStrike" cap="none" spc="300" normalizeH="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 durant</a:t>
            </a:r>
            <a:r>
              <a:rPr lang="pt-BR" altLang="pt-BR" sz="2000" b="1" spc="300" dirty="0">
                <a:solidFill>
                  <a:srgbClr val="FF3300"/>
                </a:solidFill>
                <a:latin typeface="Arial" panose="020B0604020202020204" pitchFamily="34" charset="0"/>
                <a:ea typeface="Calibri" panose="020F0502020204030204" pitchFamily="34" charset="0"/>
                <a:cs typeface="Arial" panose="020B0604020202020204" pitchFamily="34" charset="0"/>
              </a:rPr>
              <a:t>e a semana de 20/07 á 24/07</a:t>
            </a:r>
            <a:endParaRPr kumimoji="0" lang="pt-BR" altLang="pt-BR" sz="2800" b="0" i="0" u="none" strike="noStrike" cap="none" spc="300" normalizeH="0" baseline="0" dirty="0">
              <a:ln>
                <a:noFill/>
              </a:ln>
              <a:solidFill>
                <a:srgbClr val="FF3300"/>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18EED1D7-C277-4584-A1C8-BDC8E8BBFE88}"/>
              </a:ext>
            </a:extLst>
          </p:cNvPr>
          <p:cNvSpPr>
            <a:spLocks noChangeArrowheads="1"/>
          </p:cNvSpPr>
          <p:nvPr/>
        </p:nvSpPr>
        <p:spPr bwMode="auto">
          <a:xfrm>
            <a:off x="0" y="332575"/>
            <a:ext cx="122127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As famílias do CEI Santa Escolástica têm contribuído, nos enviando as interações que bebês e crianças têm vivenciado em suas casas. </a:t>
            </a:r>
            <a:endParaRPr kumimoji="0" lang="pt-BR" altLang="pt-BR" sz="1600" b="1" i="0" u="none" strike="noStrike" cap="none" normalizeH="0" baseline="0" dirty="0">
              <a:ln>
                <a:noFill/>
              </a:ln>
              <a:solidFill>
                <a:schemeClr val="tx1"/>
              </a:solidFill>
              <a:effectLst/>
            </a:endParaRPr>
          </a:p>
        </p:txBody>
      </p:sp>
      <p:sp>
        <p:nvSpPr>
          <p:cNvPr id="68" name="Rectangle 71">
            <a:extLst>
              <a:ext uri="{FF2B5EF4-FFF2-40B4-BE49-F238E27FC236}">
                <a16:creationId xmlns:a16="http://schemas.microsoft.com/office/drawing/2014/main" id="{6E5E21FB-5C35-43AA-B839-AEE509DE447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2" name="Agrupar 68">
            <a:extLst>
              <a:ext uri="{FF2B5EF4-FFF2-40B4-BE49-F238E27FC236}">
                <a16:creationId xmlns:a16="http://schemas.microsoft.com/office/drawing/2014/main" id="{14E24182-3839-48DB-A5F5-1373D1B830D0}"/>
              </a:ext>
            </a:extLst>
          </p:cNvPr>
          <p:cNvGrpSpPr/>
          <p:nvPr/>
        </p:nvGrpSpPr>
        <p:grpSpPr>
          <a:xfrm>
            <a:off x="0" y="1323409"/>
            <a:ext cx="6097163" cy="5809300"/>
            <a:chOff x="152400" y="1187369"/>
            <a:chExt cx="6631325" cy="4716960"/>
          </a:xfrm>
        </p:grpSpPr>
        <p:grpSp>
          <p:nvGrpSpPr>
            <p:cNvPr id="3" name="Grupo 51">
              <a:extLst>
                <a:ext uri="{FF2B5EF4-FFF2-40B4-BE49-F238E27FC236}">
                  <a16:creationId xmlns:a16="http://schemas.microsoft.com/office/drawing/2014/main" id="{B8FA8A59-310C-401C-9C9C-8E199CC49CF4}"/>
                </a:ext>
              </a:extLst>
            </p:cNvPr>
            <p:cNvGrpSpPr/>
            <p:nvPr/>
          </p:nvGrpSpPr>
          <p:grpSpPr>
            <a:xfrm rot="5400000">
              <a:off x="2924749" y="1822298"/>
              <a:ext cx="4483261" cy="3234691"/>
              <a:chOff x="-1176027" y="1176027"/>
              <a:chExt cx="3613151" cy="2790825"/>
            </a:xfrm>
            <a:solidFill>
              <a:schemeClr val="tx1">
                <a:lumMod val="50000"/>
              </a:schemeClr>
            </a:solidFill>
          </p:grpSpPr>
          <p:sp>
            <p:nvSpPr>
              <p:cNvPr id="53" name="Forma Livre 41">
                <a:extLst>
                  <a:ext uri="{FF2B5EF4-FFF2-40B4-BE49-F238E27FC236}">
                    <a16:creationId xmlns:a16="http://schemas.microsoft.com/office/drawing/2014/main" id="{65598B7C-0152-4ADA-A865-6A703B5E168D}"/>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54" name="Forma Livre 42">
                <a:extLst>
                  <a:ext uri="{FF2B5EF4-FFF2-40B4-BE49-F238E27FC236}">
                    <a16:creationId xmlns:a16="http://schemas.microsoft.com/office/drawing/2014/main" id="{C82F3D84-3D1F-4A02-BFD8-CE6DCD8A9641}"/>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55" name="Forma Livre 43">
                <a:extLst>
                  <a:ext uri="{FF2B5EF4-FFF2-40B4-BE49-F238E27FC236}">
                    <a16:creationId xmlns:a16="http://schemas.microsoft.com/office/drawing/2014/main" id="{9D67661A-3E72-4075-A8D1-26F71936B330}"/>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56" name="Forma Livre 44">
                <a:extLst>
                  <a:ext uri="{FF2B5EF4-FFF2-40B4-BE49-F238E27FC236}">
                    <a16:creationId xmlns:a16="http://schemas.microsoft.com/office/drawing/2014/main" id="{C9E03F4D-0A86-41A8-958A-F6E69F61970A}"/>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57" name="Forma Livre 45">
                <a:extLst>
                  <a:ext uri="{FF2B5EF4-FFF2-40B4-BE49-F238E27FC236}">
                    <a16:creationId xmlns:a16="http://schemas.microsoft.com/office/drawing/2014/main" id="{B899F83C-A143-4BDE-B4B1-E3612C543D6F}"/>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58" name="Forma Livre 46">
                <a:extLst>
                  <a:ext uri="{FF2B5EF4-FFF2-40B4-BE49-F238E27FC236}">
                    <a16:creationId xmlns:a16="http://schemas.microsoft.com/office/drawing/2014/main" id="{1B906DAA-D116-4DA9-AE8D-F267F9358CE1}"/>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59" name="Forma Livre 47">
                <a:extLst>
                  <a:ext uri="{FF2B5EF4-FFF2-40B4-BE49-F238E27FC236}">
                    <a16:creationId xmlns:a16="http://schemas.microsoft.com/office/drawing/2014/main" id="{6FB535AD-49B3-497D-A16E-156046F0E803}"/>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60" name="Forma Livre 48">
                <a:extLst>
                  <a:ext uri="{FF2B5EF4-FFF2-40B4-BE49-F238E27FC236}">
                    <a16:creationId xmlns:a16="http://schemas.microsoft.com/office/drawing/2014/main" id="{E923865F-7F53-4E0C-89D5-B82674FBA435}"/>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61" name="Forma Livre 49">
                <a:extLst>
                  <a:ext uri="{FF2B5EF4-FFF2-40B4-BE49-F238E27FC236}">
                    <a16:creationId xmlns:a16="http://schemas.microsoft.com/office/drawing/2014/main" id="{9C5456AA-49C4-4E12-936D-7EB4D77536EC}"/>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62" name="Forma Livre 50">
                <a:extLst>
                  <a:ext uri="{FF2B5EF4-FFF2-40B4-BE49-F238E27FC236}">
                    <a16:creationId xmlns:a16="http://schemas.microsoft.com/office/drawing/2014/main" id="{2CD5D4B8-29E7-4384-A186-1249A4416922}"/>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63" name="Forma Livre 51">
                <a:extLst>
                  <a:ext uri="{FF2B5EF4-FFF2-40B4-BE49-F238E27FC236}">
                    <a16:creationId xmlns:a16="http://schemas.microsoft.com/office/drawing/2014/main" id="{2DFBE1AD-9A0F-4C88-8B2D-B64DDDFB1E3A}"/>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64" name="Forma Livre 52">
                <a:extLst>
                  <a:ext uri="{FF2B5EF4-FFF2-40B4-BE49-F238E27FC236}">
                    <a16:creationId xmlns:a16="http://schemas.microsoft.com/office/drawing/2014/main" id="{1AD5F9F0-A66B-4F1E-94B8-E8DCA8098070}"/>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nvGrpSpPr>
            <p:cNvPr id="4" name="Grupo 51">
              <a:extLst>
                <a:ext uri="{FF2B5EF4-FFF2-40B4-BE49-F238E27FC236}">
                  <a16:creationId xmlns:a16="http://schemas.microsoft.com/office/drawing/2014/main" id="{6E2386D4-CD4A-4CC1-95E3-CAF93BF45D1A}"/>
                </a:ext>
              </a:extLst>
            </p:cNvPr>
            <p:cNvGrpSpPr/>
            <p:nvPr/>
          </p:nvGrpSpPr>
          <p:grpSpPr>
            <a:xfrm rot="5400000">
              <a:off x="-471885" y="1811654"/>
              <a:ext cx="4483261" cy="3234691"/>
              <a:chOff x="-1176027" y="1176027"/>
              <a:chExt cx="3613151" cy="2790825"/>
            </a:xfrm>
            <a:solidFill>
              <a:schemeClr val="tx1">
                <a:lumMod val="50000"/>
              </a:schemeClr>
            </a:solidFill>
          </p:grpSpPr>
          <p:sp>
            <p:nvSpPr>
              <p:cNvPr id="41" name="Forma Livre 41">
                <a:extLst>
                  <a:ext uri="{FF2B5EF4-FFF2-40B4-BE49-F238E27FC236}">
                    <a16:creationId xmlns:a16="http://schemas.microsoft.com/office/drawing/2014/main" id="{ECBD5BAA-3EE5-4EC3-B409-43C6298B071C}"/>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42" name="Forma Livre 42">
                <a:extLst>
                  <a:ext uri="{FF2B5EF4-FFF2-40B4-BE49-F238E27FC236}">
                    <a16:creationId xmlns:a16="http://schemas.microsoft.com/office/drawing/2014/main" id="{938AEB5D-5B03-409E-A863-6C9BDC64FF9B}"/>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43" name="Forma Livre 43">
                <a:extLst>
                  <a:ext uri="{FF2B5EF4-FFF2-40B4-BE49-F238E27FC236}">
                    <a16:creationId xmlns:a16="http://schemas.microsoft.com/office/drawing/2014/main" id="{3FD392FD-7DEE-4C27-A96D-8ECD92FD44B1}"/>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44" name="Forma Livre 44">
                <a:extLst>
                  <a:ext uri="{FF2B5EF4-FFF2-40B4-BE49-F238E27FC236}">
                    <a16:creationId xmlns:a16="http://schemas.microsoft.com/office/drawing/2014/main" id="{A32E8D01-8E67-4D7A-90A6-1662EAA4EAF5}"/>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45" name="Forma Livre 45">
                <a:extLst>
                  <a:ext uri="{FF2B5EF4-FFF2-40B4-BE49-F238E27FC236}">
                    <a16:creationId xmlns:a16="http://schemas.microsoft.com/office/drawing/2014/main" id="{BEBD2DFA-5BF7-4090-A584-B1A5296FC6C4}"/>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46" name="Forma Livre 46">
                <a:extLst>
                  <a:ext uri="{FF2B5EF4-FFF2-40B4-BE49-F238E27FC236}">
                    <a16:creationId xmlns:a16="http://schemas.microsoft.com/office/drawing/2014/main" id="{345A6954-50CF-433F-B697-2A039A0D44AC}"/>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47" name="Forma Livre 47">
                <a:extLst>
                  <a:ext uri="{FF2B5EF4-FFF2-40B4-BE49-F238E27FC236}">
                    <a16:creationId xmlns:a16="http://schemas.microsoft.com/office/drawing/2014/main" id="{B16227B4-CC44-48FC-821C-390F71DBDF67}"/>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48" name="Forma Livre 48">
                <a:extLst>
                  <a:ext uri="{FF2B5EF4-FFF2-40B4-BE49-F238E27FC236}">
                    <a16:creationId xmlns:a16="http://schemas.microsoft.com/office/drawing/2014/main" id="{74F32FC6-BC5D-4931-AB05-AE24AEA2C32D}"/>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49" name="Forma Livre 49">
                <a:extLst>
                  <a:ext uri="{FF2B5EF4-FFF2-40B4-BE49-F238E27FC236}">
                    <a16:creationId xmlns:a16="http://schemas.microsoft.com/office/drawing/2014/main" id="{DCB927C3-8463-49CA-9636-2AF0B516F5A2}"/>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50" name="Forma Livre 50">
                <a:extLst>
                  <a:ext uri="{FF2B5EF4-FFF2-40B4-BE49-F238E27FC236}">
                    <a16:creationId xmlns:a16="http://schemas.microsoft.com/office/drawing/2014/main" id="{4CD9CFBB-77B8-41D9-9006-B988F159499D}"/>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51" name="Forma Livre 51">
                <a:extLst>
                  <a:ext uri="{FF2B5EF4-FFF2-40B4-BE49-F238E27FC236}">
                    <a16:creationId xmlns:a16="http://schemas.microsoft.com/office/drawing/2014/main" id="{16FB0704-9D43-403D-A470-294128A6D672}"/>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52" name="Forma Livre 52">
                <a:extLst>
                  <a:ext uri="{FF2B5EF4-FFF2-40B4-BE49-F238E27FC236}">
                    <a16:creationId xmlns:a16="http://schemas.microsoft.com/office/drawing/2014/main" id="{9ED6390B-52E6-4DE7-8B8E-AA10AB0AF445}"/>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sp>
          <p:nvSpPr>
            <p:cNvPr id="40" name="Caixa de Texto 2">
              <a:extLst>
                <a:ext uri="{FF2B5EF4-FFF2-40B4-BE49-F238E27FC236}">
                  <a16:creationId xmlns:a16="http://schemas.microsoft.com/office/drawing/2014/main" id="{57DD9553-B236-43B1-AAC0-A1FFC0B07EBC}"/>
                </a:ext>
              </a:extLst>
            </p:cNvPr>
            <p:cNvSpPr txBox="1">
              <a:spLocks noChangeArrowheads="1"/>
            </p:cNvSpPr>
            <p:nvPr/>
          </p:nvSpPr>
          <p:spPr bwMode="auto">
            <a:xfrm>
              <a:off x="376638" y="3537184"/>
              <a:ext cx="2788647" cy="2367145"/>
            </a:xfrm>
            <a:prstGeom prst="rect">
              <a:avLst/>
            </a:prstGeom>
            <a:noFill/>
            <a:ln w="9525">
              <a:noFill/>
              <a:miter lim="800000"/>
              <a:headEnd/>
              <a:tailEnd/>
            </a:ln>
          </p:spPr>
          <p:txBody>
            <a:bodyPr rot="0" vert="horz" wrap="square" lIns="91440" tIns="45720" rIns="91440" bIns="45720" anchor="t" anchorCtr="0">
              <a:noAutofit/>
            </a:bodyPr>
            <a:lstStyle/>
            <a:p>
              <a:pPr algn="ctr"/>
              <a:r>
                <a:rPr lang="pt-BR" sz="1100" b="1" dirty="0">
                  <a:latin typeface="Arial" panose="020B0604020202020204" pitchFamily="34" charset="0"/>
                  <a:cs typeface="Arial" panose="020B0604020202020204" pitchFamily="34" charset="0"/>
                </a:rPr>
                <a:t>MATHEUS FERREIRA BRINCANDO</a:t>
              </a:r>
            </a:p>
            <a:p>
              <a:pPr algn="just"/>
              <a:r>
                <a:rPr lang="pt-BR" sz="1100" dirty="0">
                  <a:latin typeface="Arial" panose="020B0604020202020204" pitchFamily="34" charset="0"/>
                  <a:cs typeface="Arial" panose="020B0604020202020204" pitchFamily="34" charset="0"/>
                </a:rPr>
                <a:t>Na fotografia enviada ao grupo do WhatsApp, Matheus está sentado brincando em um espaço onde há vários brinquedos. Assim, Matheus pode escolher como e com  o que brincar. –“Os bebês e as crianças nascem em seus grupos familiares, e essa é a primeira instituição a lhes oferecer um modo de viver e realizar tarefas do cotidiano como comer, brincar, vestir-se, isto é, aprender a estar ativamente se socializando”. -Currículo da Cidade, Pág. 20.</a:t>
              </a:r>
            </a:p>
            <a:p>
              <a:pPr algn="ctr"/>
              <a:endParaRPr lang="pt-BR" sz="1000" dirty="0">
                <a:latin typeface="Arial" pitchFamily="34" charset="0"/>
                <a:ea typeface="Calibri" panose="020F0502020204030204" pitchFamily="34" charset="0"/>
                <a:cs typeface="Arial" pitchFamily="34" charset="0"/>
              </a:endParaRPr>
            </a:p>
          </p:txBody>
        </p:sp>
        <p:sp>
          <p:nvSpPr>
            <p:cNvPr id="37" name="Caixa de Texto 2">
              <a:extLst>
                <a:ext uri="{FF2B5EF4-FFF2-40B4-BE49-F238E27FC236}">
                  <a16:creationId xmlns:a16="http://schemas.microsoft.com/office/drawing/2014/main" id="{8CA69825-9443-484B-BA19-11C0B88D5972}"/>
                </a:ext>
              </a:extLst>
            </p:cNvPr>
            <p:cNvSpPr txBox="1">
              <a:spLocks noChangeArrowheads="1"/>
            </p:cNvSpPr>
            <p:nvPr/>
          </p:nvSpPr>
          <p:spPr bwMode="auto">
            <a:xfrm>
              <a:off x="3779415" y="3686239"/>
              <a:ext cx="2788647" cy="1828736"/>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 name="Agrupar 155">
            <a:extLst>
              <a:ext uri="{FF2B5EF4-FFF2-40B4-BE49-F238E27FC236}">
                <a16:creationId xmlns:a16="http://schemas.microsoft.com/office/drawing/2014/main" id="{33AFBD85-E050-4123-B52C-2E591390DFEA}"/>
              </a:ext>
            </a:extLst>
          </p:cNvPr>
          <p:cNvGrpSpPr/>
          <p:nvPr/>
        </p:nvGrpSpPr>
        <p:grpSpPr>
          <a:xfrm>
            <a:off x="6142662" y="1306724"/>
            <a:ext cx="5944670" cy="5557857"/>
            <a:chOff x="152401" y="1187369"/>
            <a:chExt cx="6631324" cy="4493905"/>
          </a:xfrm>
        </p:grpSpPr>
        <p:grpSp>
          <p:nvGrpSpPr>
            <p:cNvPr id="6" name="Grupo 51">
              <a:extLst>
                <a:ext uri="{FF2B5EF4-FFF2-40B4-BE49-F238E27FC236}">
                  <a16:creationId xmlns:a16="http://schemas.microsoft.com/office/drawing/2014/main" id="{F35AACC7-CCB3-49C8-9A4D-F913A87B04AC}"/>
                </a:ext>
              </a:extLst>
            </p:cNvPr>
            <p:cNvGrpSpPr/>
            <p:nvPr/>
          </p:nvGrpSpPr>
          <p:grpSpPr>
            <a:xfrm rot="5400000">
              <a:off x="2924749" y="1822298"/>
              <a:ext cx="4483261" cy="3234691"/>
              <a:chOff x="-1176027" y="1176027"/>
              <a:chExt cx="3613151" cy="2790825"/>
            </a:xfrm>
            <a:solidFill>
              <a:schemeClr val="tx1">
                <a:lumMod val="50000"/>
              </a:schemeClr>
            </a:solidFill>
          </p:grpSpPr>
          <p:sp>
            <p:nvSpPr>
              <p:cNvPr id="173" name="Forma Livre 41">
                <a:extLst>
                  <a:ext uri="{FF2B5EF4-FFF2-40B4-BE49-F238E27FC236}">
                    <a16:creationId xmlns:a16="http://schemas.microsoft.com/office/drawing/2014/main" id="{DA04EE81-3EF7-4DC9-B9E1-D2981990C5BF}"/>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74" name="Forma Livre 42">
                <a:extLst>
                  <a:ext uri="{FF2B5EF4-FFF2-40B4-BE49-F238E27FC236}">
                    <a16:creationId xmlns:a16="http://schemas.microsoft.com/office/drawing/2014/main" id="{5584BB0B-5CBD-4340-AA09-538AB67AC837}"/>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75" name="Forma Livre 43">
                <a:extLst>
                  <a:ext uri="{FF2B5EF4-FFF2-40B4-BE49-F238E27FC236}">
                    <a16:creationId xmlns:a16="http://schemas.microsoft.com/office/drawing/2014/main" id="{FB3B065B-039D-4597-94C9-CA6BA30BB582}"/>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76" name="Forma Livre 44">
                <a:extLst>
                  <a:ext uri="{FF2B5EF4-FFF2-40B4-BE49-F238E27FC236}">
                    <a16:creationId xmlns:a16="http://schemas.microsoft.com/office/drawing/2014/main" id="{910D0EC5-4DD7-4051-AFFF-EC57493B7123}"/>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77" name="Forma Livre 45">
                <a:extLst>
                  <a:ext uri="{FF2B5EF4-FFF2-40B4-BE49-F238E27FC236}">
                    <a16:creationId xmlns:a16="http://schemas.microsoft.com/office/drawing/2014/main" id="{DD798E99-0C4D-4026-B068-33CEA264C2B9}"/>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78" name="Forma Livre 46">
                <a:extLst>
                  <a:ext uri="{FF2B5EF4-FFF2-40B4-BE49-F238E27FC236}">
                    <a16:creationId xmlns:a16="http://schemas.microsoft.com/office/drawing/2014/main" id="{1B556875-9BB4-46BC-992D-4179F4E03423}"/>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79" name="Forma Livre 47">
                <a:extLst>
                  <a:ext uri="{FF2B5EF4-FFF2-40B4-BE49-F238E27FC236}">
                    <a16:creationId xmlns:a16="http://schemas.microsoft.com/office/drawing/2014/main" id="{29C91A3A-A0D4-44FA-9EDB-B344931CCE24}"/>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80" name="Forma Livre 48">
                <a:extLst>
                  <a:ext uri="{FF2B5EF4-FFF2-40B4-BE49-F238E27FC236}">
                    <a16:creationId xmlns:a16="http://schemas.microsoft.com/office/drawing/2014/main" id="{49C07A15-DB35-478D-BD03-C966EBE6070C}"/>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81" name="Forma Livre 49">
                <a:extLst>
                  <a:ext uri="{FF2B5EF4-FFF2-40B4-BE49-F238E27FC236}">
                    <a16:creationId xmlns:a16="http://schemas.microsoft.com/office/drawing/2014/main" id="{3105B430-169B-4865-BCFB-BBE497DD367F}"/>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82" name="Forma Livre 50">
                <a:extLst>
                  <a:ext uri="{FF2B5EF4-FFF2-40B4-BE49-F238E27FC236}">
                    <a16:creationId xmlns:a16="http://schemas.microsoft.com/office/drawing/2014/main" id="{410B9BE6-1128-4C07-BDF8-5525CC6CBF19}"/>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83" name="Forma Livre 51">
                <a:extLst>
                  <a:ext uri="{FF2B5EF4-FFF2-40B4-BE49-F238E27FC236}">
                    <a16:creationId xmlns:a16="http://schemas.microsoft.com/office/drawing/2014/main" id="{17B71F40-B044-46EE-AAC2-2A8629DFC226}"/>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84" name="Forma Livre 52">
                <a:extLst>
                  <a:ext uri="{FF2B5EF4-FFF2-40B4-BE49-F238E27FC236}">
                    <a16:creationId xmlns:a16="http://schemas.microsoft.com/office/drawing/2014/main" id="{D46EBB2A-D4EB-42C3-A24B-FBF694CB5E33}"/>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nvGrpSpPr>
            <p:cNvPr id="7" name="Grupo 51">
              <a:extLst>
                <a:ext uri="{FF2B5EF4-FFF2-40B4-BE49-F238E27FC236}">
                  <a16:creationId xmlns:a16="http://schemas.microsoft.com/office/drawing/2014/main" id="{F88704EC-5A63-46F1-99DB-A713A9E14417}"/>
                </a:ext>
              </a:extLst>
            </p:cNvPr>
            <p:cNvGrpSpPr/>
            <p:nvPr/>
          </p:nvGrpSpPr>
          <p:grpSpPr>
            <a:xfrm rot="5400000">
              <a:off x="-470965" y="1810735"/>
              <a:ext cx="4483261" cy="3236530"/>
              <a:chOff x="-1176027" y="1174440"/>
              <a:chExt cx="3613151" cy="2792412"/>
            </a:xfrm>
            <a:solidFill>
              <a:schemeClr val="tx1">
                <a:lumMod val="50000"/>
              </a:schemeClr>
            </a:solidFill>
          </p:grpSpPr>
          <p:sp>
            <p:nvSpPr>
              <p:cNvPr id="161" name="Forma Livre 41">
                <a:extLst>
                  <a:ext uri="{FF2B5EF4-FFF2-40B4-BE49-F238E27FC236}">
                    <a16:creationId xmlns:a16="http://schemas.microsoft.com/office/drawing/2014/main" id="{A4C180B5-C1C7-4503-86BA-B2465606B771}"/>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62" name="Forma Livre 42">
                <a:extLst>
                  <a:ext uri="{FF2B5EF4-FFF2-40B4-BE49-F238E27FC236}">
                    <a16:creationId xmlns:a16="http://schemas.microsoft.com/office/drawing/2014/main" id="{AE986DAD-D046-4D67-A02F-FE764CC4C5A7}"/>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63" name="Forma Livre 43">
                <a:extLst>
                  <a:ext uri="{FF2B5EF4-FFF2-40B4-BE49-F238E27FC236}">
                    <a16:creationId xmlns:a16="http://schemas.microsoft.com/office/drawing/2014/main" id="{B0096A1D-68EB-414E-B026-4227F8023B25}"/>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64" name="Forma Livre 44">
                <a:extLst>
                  <a:ext uri="{FF2B5EF4-FFF2-40B4-BE49-F238E27FC236}">
                    <a16:creationId xmlns:a16="http://schemas.microsoft.com/office/drawing/2014/main" id="{30C88087-03E4-4E2B-AB34-8C68B0C908A1}"/>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65" name="Forma Livre 45">
                <a:extLst>
                  <a:ext uri="{FF2B5EF4-FFF2-40B4-BE49-F238E27FC236}">
                    <a16:creationId xmlns:a16="http://schemas.microsoft.com/office/drawing/2014/main" id="{AB58CA6A-CA15-4CF3-A7FE-EFF6A27E6335}"/>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66" name="Forma Livre 46">
                <a:extLst>
                  <a:ext uri="{FF2B5EF4-FFF2-40B4-BE49-F238E27FC236}">
                    <a16:creationId xmlns:a16="http://schemas.microsoft.com/office/drawing/2014/main" id="{A18B9AEE-B15C-4981-A19B-8A253246376A}"/>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67" name="Forma Livre 47">
                <a:extLst>
                  <a:ext uri="{FF2B5EF4-FFF2-40B4-BE49-F238E27FC236}">
                    <a16:creationId xmlns:a16="http://schemas.microsoft.com/office/drawing/2014/main" id="{FDA01D92-C8F4-49D3-A5F2-39F2FC71A3D2}"/>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68" name="Forma Livre 48">
                <a:extLst>
                  <a:ext uri="{FF2B5EF4-FFF2-40B4-BE49-F238E27FC236}">
                    <a16:creationId xmlns:a16="http://schemas.microsoft.com/office/drawing/2014/main" id="{596C90AC-B2AC-46E2-8529-B46122489B24}"/>
                  </a:ext>
                </a:extLst>
              </p:cNvPr>
              <p:cNvSpPr>
                <a:spLocks noEditPoints="1"/>
              </p:cNvSpPr>
              <p:nvPr/>
            </p:nvSpPr>
            <p:spPr bwMode="auto">
              <a:xfrm>
                <a:off x="-1176027" y="1174440"/>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69" name="Forma Livre 49">
                <a:extLst>
                  <a:ext uri="{FF2B5EF4-FFF2-40B4-BE49-F238E27FC236}">
                    <a16:creationId xmlns:a16="http://schemas.microsoft.com/office/drawing/2014/main" id="{10261795-5C44-4E6B-B120-E08C70AC0DDA}"/>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70" name="Forma Livre 50">
                <a:extLst>
                  <a:ext uri="{FF2B5EF4-FFF2-40B4-BE49-F238E27FC236}">
                    <a16:creationId xmlns:a16="http://schemas.microsoft.com/office/drawing/2014/main" id="{7513BB90-8A07-4D3B-9499-542384F40D84}"/>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71" name="Forma Livre 51">
                <a:extLst>
                  <a:ext uri="{FF2B5EF4-FFF2-40B4-BE49-F238E27FC236}">
                    <a16:creationId xmlns:a16="http://schemas.microsoft.com/office/drawing/2014/main" id="{BA250592-5D06-4932-83BF-07127C2F6039}"/>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72" name="Forma Livre 52">
                <a:extLst>
                  <a:ext uri="{FF2B5EF4-FFF2-40B4-BE49-F238E27FC236}">
                    <a16:creationId xmlns:a16="http://schemas.microsoft.com/office/drawing/2014/main" id="{E08FDFDF-ACFF-4098-BC42-8DD898170723}"/>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sp>
          <p:nvSpPr>
            <p:cNvPr id="159" name="Caixa de Texto 2">
              <a:extLst>
                <a:ext uri="{FF2B5EF4-FFF2-40B4-BE49-F238E27FC236}">
                  <a16:creationId xmlns:a16="http://schemas.microsoft.com/office/drawing/2014/main" id="{4F63A797-61FE-480C-A350-326595C9C8DA}"/>
                </a:ext>
              </a:extLst>
            </p:cNvPr>
            <p:cNvSpPr txBox="1">
              <a:spLocks noChangeArrowheads="1"/>
            </p:cNvSpPr>
            <p:nvPr/>
          </p:nvSpPr>
          <p:spPr bwMode="auto">
            <a:xfrm>
              <a:off x="359398" y="3650398"/>
              <a:ext cx="2788647" cy="1828736"/>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8" name="Caixa de Texto 2">
            <a:extLst>
              <a:ext uri="{FF2B5EF4-FFF2-40B4-BE49-F238E27FC236}">
                <a16:creationId xmlns:a16="http://schemas.microsoft.com/office/drawing/2014/main" id="{4F63A797-61FE-480C-A350-326595C9C8DA}"/>
              </a:ext>
            </a:extLst>
          </p:cNvPr>
          <p:cNvSpPr txBox="1">
            <a:spLocks noChangeArrowheads="1"/>
          </p:cNvSpPr>
          <p:nvPr/>
        </p:nvSpPr>
        <p:spPr bwMode="auto">
          <a:xfrm>
            <a:off x="3288272" y="4181758"/>
            <a:ext cx="2752424" cy="2751447"/>
          </a:xfrm>
          <a:prstGeom prst="rect">
            <a:avLst/>
          </a:prstGeom>
          <a:noFill/>
          <a:ln w="9525">
            <a:noFill/>
            <a:miter lim="800000"/>
            <a:headEnd/>
            <a:tailEnd/>
          </a:ln>
        </p:spPr>
        <p:txBody>
          <a:bodyPr rot="0" vert="horz" wrap="square" lIns="91440" tIns="45720" rIns="91440" bIns="45720" anchor="t" anchorCtr="0">
            <a:noAutofit/>
          </a:bodyPr>
          <a:lstStyle/>
          <a:p>
            <a:pPr algn="ctr"/>
            <a:r>
              <a:rPr lang="pt-BR" sz="1200" b="1" dirty="0">
                <a:latin typeface="Arial" panose="020B0604020202020204" pitchFamily="34" charset="0"/>
                <a:cs typeface="Arial" panose="020B0604020202020204" pitchFamily="34" charset="0"/>
              </a:rPr>
              <a:t>ENZO BRINCANDO</a:t>
            </a:r>
          </a:p>
          <a:p>
            <a:pPr algn="just"/>
            <a:r>
              <a:rPr lang="pt-BR" sz="1200" dirty="0">
                <a:latin typeface="Arial" panose="020B0604020202020204" pitchFamily="34" charset="0"/>
                <a:cs typeface="Arial" panose="020B0604020202020204" pitchFamily="34" charset="0"/>
              </a:rPr>
              <a:t>No áudio enviado ao grupo do WhatsApp, Enzo diz que está brincando com o seu primo Cristian. Logo, aparecem nas fotografias divertindo-se. –“Os bebês e as crianças aprendem especialmente ao estabelecer interações e ao realizar brincadeiras”. -Currículo da Cidade, Pág.20.</a:t>
            </a:r>
          </a:p>
          <a:p>
            <a:pPr algn="ctr"/>
            <a:endParaRPr lang="pt-BR" sz="1000" dirty="0">
              <a:latin typeface="Arial" pitchFamily="34" charset="0"/>
              <a:ea typeface="Calibri" panose="020F0502020204030204" pitchFamily="34" charset="0"/>
              <a:cs typeface="Arial" pitchFamily="34" charset="0"/>
            </a:endParaRPr>
          </a:p>
        </p:txBody>
      </p:sp>
      <p:sp>
        <p:nvSpPr>
          <p:cNvPr id="70" name="Caixa de Texto 2">
            <a:extLst>
              <a:ext uri="{FF2B5EF4-FFF2-40B4-BE49-F238E27FC236}">
                <a16:creationId xmlns:a16="http://schemas.microsoft.com/office/drawing/2014/main" id="{77D71F62-9E31-4EAE-8043-2C402B861252}"/>
              </a:ext>
            </a:extLst>
          </p:cNvPr>
          <p:cNvSpPr txBox="1">
            <a:spLocks noChangeArrowheads="1"/>
          </p:cNvSpPr>
          <p:nvPr/>
        </p:nvSpPr>
        <p:spPr bwMode="auto">
          <a:xfrm>
            <a:off x="6238571" y="3819610"/>
            <a:ext cx="2662700" cy="3195826"/>
          </a:xfrm>
          <a:prstGeom prst="rect">
            <a:avLst/>
          </a:prstGeom>
          <a:noFill/>
          <a:ln w="9525">
            <a:noFill/>
            <a:miter lim="800000"/>
            <a:headEnd/>
            <a:tailEnd/>
          </a:ln>
        </p:spPr>
        <p:txBody>
          <a:bodyPr rot="0" vert="horz" wrap="square" lIns="91440" tIns="45720" rIns="91440" bIns="45720" anchor="t" anchorCtr="0">
            <a:noAutofit/>
          </a:bodyPr>
          <a:lstStyle/>
          <a:p>
            <a:pPr algn="ctr"/>
            <a:r>
              <a:rPr lang="pt-BR" sz="1100" b="1" dirty="0">
                <a:latin typeface="Arial" panose="020B0604020202020204" pitchFamily="34" charset="0"/>
                <a:cs typeface="Arial" panose="020B0604020202020204" pitchFamily="34" charset="0"/>
              </a:rPr>
              <a:t>CECÍLIA PREPARANDO UMA HORTA EM FAMÍLIA</a:t>
            </a:r>
          </a:p>
          <a:p>
            <a:pPr algn="just"/>
            <a:r>
              <a:rPr lang="pt-BR" sz="1100" dirty="0">
                <a:latin typeface="Arial" panose="020B0604020202020204" pitchFamily="34" charset="0"/>
                <a:cs typeface="Arial" panose="020B0604020202020204" pitchFamily="34" charset="0"/>
              </a:rPr>
              <a:t>No vídeo enviado ao grupo do WhatsApp, Adriana, mamãe da Cecília narra o que estão fazendo uma horta. Cecília e seu irmão Arthur estão se divertindo, mexendo com a terra, utilizando as mãos. Este momento em família é prazeroso, podemos perceber através da fala das crianças e dos movimentos que fazem com o corpo. –“Ao </a:t>
            </a:r>
            <a:r>
              <a:rPr lang="pt-BR" sz="1100" dirty="0" err="1">
                <a:latin typeface="Arial" panose="020B0604020202020204" pitchFamily="34" charset="0"/>
                <a:cs typeface="Arial" panose="020B0604020202020204" pitchFamily="34" charset="0"/>
              </a:rPr>
              <a:t>narrá-la</a:t>
            </a:r>
            <a:r>
              <a:rPr lang="pt-BR" sz="1100" dirty="0">
                <a:latin typeface="Arial" panose="020B0604020202020204" pitchFamily="34" charset="0"/>
                <a:cs typeface="Arial" panose="020B0604020202020204" pitchFamily="34" charset="0"/>
              </a:rPr>
              <a:t> nas diferentes linguagens, e um aprofundamento da experiência, uma possibilidade de </a:t>
            </a:r>
            <a:r>
              <a:rPr lang="pt-BR" sz="1100" dirty="0" err="1">
                <a:latin typeface="Arial" panose="020B0604020202020204" pitchFamily="34" charset="0"/>
                <a:cs typeface="Arial" panose="020B0604020202020204" pitchFamily="34" charset="0"/>
              </a:rPr>
              <a:t>ressignificá-la</a:t>
            </a:r>
            <a:r>
              <a:rPr lang="pt-BR" sz="1100" dirty="0">
                <a:latin typeface="Arial" panose="020B0604020202020204" pitchFamily="34" charset="0"/>
                <a:cs typeface="Arial" panose="020B0604020202020204" pitchFamily="34" charset="0"/>
              </a:rPr>
              <a:t> e de compreendê-la de modo mais efetivo”. -Currículo da Cidade -Educação Infantil, Pág. 136.</a:t>
            </a:r>
          </a:p>
        </p:txBody>
      </p:sp>
      <p:sp>
        <p:nvSpPr>
          <p:cNvPr id="76" name="Caixa de Texto 2">
            <a:extLst>
              <a:ext uri="{FF2B5EF4-FFF2-40B4-BE49-F238E27FC236}">
                <a16:creationId xmlns:a16="http://schemas.microsoft.com/office/drawing/2014/main" id="{57DD9553-B236-43B1-AAC0-A1FFC0B07EBC}"/>
              </a:ext>
            </a:extLst>
          </p:cNvPr>
          <p:cNvSpPr txBox="1">
            <a:spLocks noChangeArrowheads="1"/>
          </p:cNvSpPr>
          <p:nvPr/>
        </p:nvSpPr>
        <p:spPr bwMode="auto">
          <a:xfrm>
            <a:off x="9310593" y="3942678"/>
            <a:ext cx="2564018" cy="2915322"/>
          </a:xfrm>
          <a:prstGeom prst="rect">
            <a:avLst/>
          </a:prstGeom>
          <a:noFill/>
          <a:ln w="9525">
            <a:noFill/>
            <a:miter lim="800000"/>
            <a:headEnd/>
            <a:tailEnd/>
          </a:ln>
        </p:spPr>
        <p:txBody>
          <a:bodyPr rot="0" vert="horz" wrap="square" lIns="91440" tIns="45720" rIns="91440" bIns="45720" anchor="t" anchorCtr="0">
            <a:noAutofit/>
          </a:bodyPr>
          <a:lstStyle/>
          <a:p>
            <a:pPr algn="ctr"/>
            <a:endParaRPr lang="pt-BR" sz="1100" dirty="0">
              <a:latin typeface="Arial" pitchFamily="34" charset="0"/>
              <a:ea typeface="Calibri" panose="020F0502020204030204" pitchFamily="34" charset="0"/>
              <a:cs typeface="Arial" pitchFamily="34" charset="0"/>
            </a:endParaRPr>
          </a:p>
        </p:txBody>
      </p:sp>
      <p:pic>
        <p:nvPicPr>
          <p:cNvPr id="69" name="Imagem 68">
            <a:extLst>
              <a:ext uri="{FF2B5EF4-FFF2-40B4-BE49-F238E27FC236}">
                <a16:creationId xmlns:a16="http://schemas.microsoft.com/office/drawing/2014/main" id="{832A00C1-D3C1-494F-AD3A-3F2E4CE0D3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70760" y="1646902"/>
            <a:ext cx="1173609" cy="2425688"/>
          </a:xfrm>
          <a:prstGeom prst="rect">
            <a:avLst/>
          </a:prstGeom>
          <a:noFill/>
          <a:ln>
            <a:noFill/>
          </a:ln>
        </p:spPr>
      </p:pic>
      <p:pic>
        <p:nvPicPr>
          <p:cNvPr id="71" name="Imagem 70">
            <a:extLst>
              <a:ext uri="{FF2B5EF4-FFF2-40B4-BE49-F238E27FC236}">
                <a16:creationId xmlns:a16="http://schemas.microsoft.com/office/drawing/2014/main" id="{7B6F0639-3C0C-41AD-859F-A80B683B98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6035" y="1539903"/>
            <a:ext cx="1338772" cy="2486216"/>
          </a:xfrm>
          <a:prstGeom prst="rect">
            <a:avLst/>
          </a:prstGeom>
          <a:noFill/>
          <a:ln>
            <a:noFill/>
          </a:ln>
        </p:spPr>
      </p:pic>
      <p:pic>
        <p:nvPicPr>
          <p:cNvPr id="72" name="Imagem 71">
            <a:extLst>
              <a:ext uri="{FF2B5EF4-FFF2-40B4-BE49-F238E27FC236}">
                <a16:creationId xmlns:a16="http://schemas.microsoft.com/office/drawing/2014/main" id="{59567C84-E065-453B-A2C2-024FF8E6D0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00305" y="1538749"/>
            <a:ext cx="1253843" cy="2482892"/>
          </a:xfrm>
          <a:prstGeom prst="rect">
            <a:avLst/>
          </a:prstGeom>
          <a:noFill/>
          <a:ln>
            <a:noFill/>
          </a:ln>
        </p:spPr>
      </p:pic>
      <p:pic>
        <p:nvPicPr>
          <p:cNvPr id="73" name="Imagem 72">
            <a:extLst>
              <a:ext uri="{FF2B5EF4-FFF2-40B4-BE49-F238E27FC236}">
                <a16:creationId xmlns:a16="http://schemas.microsoft.com/office/drawing/2014/main" id="{8350A094-5B83-4073-B8A4-A06BF113C66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64070" y="1646901"/>
            <a:ext cx="1294844" cy="2391719"/>
          </a:xfrm>
          <a:prstGeom prst="rect">
            <a:avLst/>
          </a:prstGeom>
          <a:noFill/>
          <a:ln>
            <a:noFill/>
          </a:ln>
        </p:spPr>
      </p:pic>
      <p:sp>
        <p:nvSpPr>
          <p:cNvPr id="8" name="CaixaDeTexto 7">
            <a:extLst>
              <a:ext uri="{FF2B5EF4-FFF2-40B4-BE49-F238E27FC236}">
                <a16:creationId xmlns:a16="http://schemas.microsoft.com/office/drawing/2014/main" id="{65FA254D-EB0C-4997-A2DE-E28F699F0DC8}"/>
              </a:ext>
            </a:extLst>
          </p:cNvPr>
          <p:cNvSpPr txBox="1"/>
          <p:nvPr/>
        </p:nvSpPr>
        <p:spPr>
          <a:xfrm>
            <a:off x="6328225" y="2745104"/>
            <a:ext cx="2573046" cy="646331"/>
          </a:xfrm>
          <a:prstGeom prst="rect">
            <a:avLst/>
          </a:prstGeom>
          <a:solidFill>
            <a:schemeClr val="accent2"/>
          </a:solidFill>
        </p:spPr>
        <p:txBody>
          <a:bodyPr wrap="square" rtlCol="0">
            <a:spAutoFit/>
          </a:bodyPr>
          <a:lstStyle/>
          <a:p>
            <a:pPr algn="ctr"/>
            <a:r>
              <a:rPr lang="pt-BR" dirty="0">
                <a:solidFill>
                  <a:schemeClr val="bg1"/>
                </a:solidFill>
                <a:hlinkClick r:id="rId6"/>
              </a:rPr>
              <a:t>https://youtu.be/z9suWYc-5uc</a:t>
            </a:r>
            <a:r>
              <a:rPr lang="pt-BR" dirty="0">
                <a:solidFill>
                  <a:schemeClr val="bg1"/>
                </a:solidFill>
              </a:rPr>
              <a:t> </a:t>
            </a:r>
          </a:p>
        </p:txBody>
      </p:sp>
      <p:grpSp>
        <p:nvGrpSpPr>
          <p:cNvPr id="74" name="Agrupar 73">
            <a:extLst>
              <a:ext uri="{FF2B5EF4-FFF2-40B4-BE49-F238E27FC236}">
                <a16:creationId xmlns:a16="http://schemas.microsoft.com/office/drawing/2014/main" id="{E720FD36-3674-49D4-A9D2-701657AC184A}"/>
              </a:ext>
            </a:extLst>
          </p:cNvPr>
          <p:cNvGrpSpPr/>
          <p:nvPr/>
        </p:nvGrpSpPr>
        <p:grpSpPr>
          <a:xfrm>
            <a:off x="69364" y="0"/>
            <a:ext cx="9734191" cy="954107"/>
            <a:chOff x="69364" y="0"/>
            <a:chExt cx="9734191" cy="954107"/>
          </a:xfrm>
        </p:grpSpPr>
        <p:sp>
          <p:nvSpPr>
            <p:cNvPr id="75" name="Rectangle 65">
              <a:extLst>
                <a:ext uri="{FF2B5EF4-FFF2-40B4-BE49-F238E27FC236}">
                  <a16:creationId xmlns:a16="http://schemas.microsoft.com/office/drawing/2014/main" id="{1B2F33B5-9371-4209-8F46-D101FAE6237B}"/>
                </a:ext>
              </a:extLst>
            </p:cNvPr>
            <p:cNvSpPr>
              <a:spLocks noChangeArrowheads="1"/>
            </p:cNvSpPr>
            <p:nvPr/>
          </p:nvSpPr>
          <p:spPr bwMode="auto">
            <a:xfrm>
              <a:off x="2373315" y="0"/>
              <a:ext cx="74302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a:ln>
                    <a:noFill/>
                  </a:ln>
                  <a:solidFill>
                    <a:srgbClr val="FF0000"/>
                  </a:solidFill>
                  <a:effectLst/>
                  <a:latin typeface="Segoe Print" panose="02000600000000000000" pitchFamily="2" charset="0"/>
                  <a:ea typeface="Calibri" panose="020F0502020204030204" pitchFamily="34" charset="0"/>
                  <a:cs typeface="Times New Roman" panose="02020603050405020304" pitchFamily="18" charset="0"/>
                </a:rPr>
                <a:t>Descobertas em fam</a:t>
              </a:r>
              <a:r>
                <a:rPr kumimoji="0" lang="pt-BR" altLang="pt-B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pt-BR" altLang="pt-BR" sz="2800" b="1" i="0" u="none" strike="noStrike" cap="none" normalizeH="0" baseline="0" dirty="0">
                  <a:ln>
                    <a:noFill/>
                  </a:ln>
                  <a:solidFill>
                    <a:srgbClr val="FF0000"/>
                  </a:solidFill>
                  <a:effectLst/>
                  <a:latin typeface="Segoe Print" panose="02000600000000000000" pitchFamily="2" charset="0"/>
                  <a:ea typeface="Calibri" panose="020F0502020204030204" pitchFamily="34" charset="0"/>
                  <a:cs typeface="Times New Roman" panose="02020603050405020304" pitchFamily="18" charset="0"/>
                </a:rPr>
                <a:t>lia Mini Grupo II B </a:t>
              </a:r>
              <a:endParaRPr kumimoji="0" lang="pt-BR" altLang="pt-BR"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sz="2800" b="0" i="0" u="none" strike="noStrike" cap="none" normalizeH="0" baseline="0" dirty="0">
                <a:ln>
                  <a:noFill/>
                </a:ln>
                <a:solidFill>
                  <a:schemeClr val="tx1"/>
                </a:solidFill>
                <a:effectLst/>
                <a:latin typeface="Arial" panose="020B0604020202020204" pitchFamily="34" charset="0"/>
              </a:endParaRPr>
            </a:p>
          </p:txBody>
        </p:sp>
        <p:pic>
          <p:nvPicPr>
            <p:cNvPr id="77" name="Imagem 76">
              <a:extLst>
                <a:ext uri="{FF2B5EF4-FFF2-40B4-BE49-F238E27FC236}">
                  <a16:creationId xmlns:a16="http://schemas.microsoft.com/office/drawing/2014/main" id="{FE2AE9D2-CA15-4AB2-891A-BFAD3B384E25}"/>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64" y="36428"/>
              <a:ext cx="1902254" cy="498430"/>
            </a:xfrm>
            <a:prstGeom prst="rect">
              <a:avLst/>
            </a:prstGeom>
          </p:spPr>
        </p:pic>
      </p:grpSp>
    </p:spTree>
    <p:extLst>
      <p:ext uri="{BB962C8B-B14F-4D97-AF65-F5344CB8AC3E}">
        <p14:creationId xmlns:p14="http://schemas.microsoft.com/office/powerpoint/2010/main" val="118456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aixa de Texto 1">
            <a:extLst>
              <a:ext uri="{FF2B5EF4-FFF2-40B4-BE49-F238E27FC236}">
                <a16:creationId xmlns:a16="http://schemas.microsoft.com/office/drawing/2014/main" id="{80F56443-742A-45EF-91AD-8B20C1F35834}"/>
              </a:ext>
            </a:extLst>
          </p:cNvPr>
          <p:cNvSpPr txBox="1">
            <a:spLocks noChangeArrowheads="1"/>
          </p:cNvSpPr>
          <p:nvPr/>
        </p:nvSpPr>
        <p:spPr bwMode="auto">
          <a:xfrm>
            <a:off x="6766" y="1024534"/>
            <a:ext cx="12173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spc="300" normalizeH="0" baseline="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Vem... D</a:t>
            </a:r>
            <a:r>
              <a:rPr kumimoji="0" lang="pt-BR" altLang="pt-BR" b="1" i="0" u="none" strike="noStrike" cap="none" spc="300" normalizeH="0" baseline="0" dirty="0">
                <a:ln>
                  <a:noFill/>
                </a:ln>
                <a:solidFill>
                  <a:srgbClr val="FF3300"/>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b="1" i="0" u="none" strike="noStrike" cap="none" spc="300" normalizeH="0" baseline="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 uma espiada no que aconteceu</a:t>
            </a:r>
            <a:r>
              <a:rPr kumimoji="0" lang="pt-BR" altLang="pt-BR" b="1" i="0" u="none" strike="noStrike" cap="none" spc="300" normalizeH="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 durant</a:t>
            </a:r>
            <a:r>
              <a:rPr lang="pt-BR" altLang="pt-BR" b="1" spc="300" dirty="0">
                <a:solidFill>
                  <a:srgbClr val="FF3300"/>
                </a:solidFill>
                <a:latin typeface="Arial" panose="020B0604020202020204" pitchFamily="34" charset="0"/>
                <a:ea typeface="Calibri" panose="020F0502020204030204" pitchFamily="34" charset="0"/>
                <a:cs typeface="Arial" panose="020B0604020202020204" pitchFamily="34" charset="0"/>
              </a:rPr>
              <a:t>e a semana de 20 a 24 de julho</a:t>
            </a:r>
            <a:endParaRPr kumimoji="0" lang="pt-BR" altLang="pt-BR" sz="2400" b="0" i="0" u="none" strike="noStrike" cap="none" spc="300" normalizeH="0" baseline="0" dirty="0">
              <a:ln>
                <a:noFill/>
              </a:ln>
              <a:solidFill>
                <a:srgbClr val="FF3300"/>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18EED1D7-C277-4584-A1C8-BDC8E8BBFE88}"/>
              </a:ext>
            </a:extLst>
          </p:cNvPr>
          <p:cNvSpPr>
            <a:spLocks noChangeArrowheads="1"/>
          </p:cNvSpPr>
          <p:nvPr/>
        </p:nvSpPr>
        <p:spPr bwMode="auto">
          <a:xfrm>
            <a:off x="0" y="541319"/>
            <a:ext cx="12212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As famílias do CEI Santa Escolástica têm contribuído, nos enviando as interações que bebês e crianças têm vivenciado em suas casas. </a:t>
            </a:r>
            <a:endParaRPr kumimoji="0" lang="pt-BR" altLang="pt-BR" sz="1600" b="1" i="0" u="none" strike="noStrike" cap="none" normalizeH="0" baseline="0" dirty="0">
              <a:ln>
                <a:noFill/>
              </a:ln>
              <a:solidFill>
                <a:schemeClr val="tx1"/>
              </a:solidFill>
              <a:effectLst/>
            </a:endParaRPr>
          </a:p>
        </p:txBody>
      </p:sp>
      <p:sp>
        <p:nvSpPr>
          <p:cNvPr id="68" name="Rectangle 71">
            <a:extLst>
              <a:ext uri="{FF2B5EF4-FFF2-40B4-BE49-F238E27FC236}">
                <a16:creationId xmlns:a16="http://schemas.microsoft.com/office/drawing/2014/main" id="{6E5E21FB-5C35-43AA-B839-AEE509DE447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7" name="Caixa de Texto 2">
            <a:extLst>
              <a:ext uri="{FF2B5EF4-FFF2-40B4-BE49-F238E27FC236}">
                <a16:creationId xmlns:a16="http://schemas.microsoft.com/office/drawing/2014/main" id="{8CA69825-9443-484B-BA19-11C0B88D5972}"/>
              </a:ext>
            </a:extLst>
          </p:cNvPr>
          <p:cNvSpPr txBox="1">
            <a:spLocks noChangeArrowheads="1"/>
          </p:cNvSpPr>
          <p:nvPr/>
        </p:nvSpPr>
        <p:spPr bwMode="auto">
          <a:xfrm>
            <a:off x="3191452" y="3785370"/>
            <a:ext cx="2553331" cy="2203686"/>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9" name="Caixa de Texto 2">
            <a:extLst>
              <a:ext uri="{FF2B5EF4-FFF2-40B4-BE49-F238E27FC236}">
                <a16:creationId xmlns:a16="http://schemas.microsoft.com/office/drawing/2014/main" id="{4F63A797-61FE-480C-A350-326595C9C8DA}"/>
              </a:ext>
            </a:extLst>
          </p:cNvPr>
          <p:cNvSpPr txBox="1">
            <a:spLocks noChangeArrowheads="1"/>
          </p:cNvSpPr>
          <p:nvPr/>
        </p:nvSpPr>
        <p:spPr bwMode="auto">
          <a:xfrm>
            <a:off x="6352229" y="4247997"/>
            <a:ext cx="2489471" cy="2212950"/>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Agrupar 1">
            <a:extLst>
              <a:ext uri="{FF2B5EF4-FFF2-40B4-BE49-F238E27FC236}">
                <a16:creationId xmlns:a16="http://schemas.microsoft.com/office/drawing/2014/main" id="{1FDB86B8-CB3A-4A12-8C58-7C008491DF61}"/>
              </a:ext>
            </a:extLst>
          </p:cNvPr>
          <p:cNvGrpSpPr/>
          <p:nvPr/>
        </p:nvGrpSpPr>
        <p:grpSpPr>
          <a:xfrm>
            <a:off x="69364" y="0"/>
            <a:ext cx="9734191" cy="954107"/>
            <a:chOff x="69364" y="0"/>
            <a:chExt cx="9734191" cy="954107"/>
          </a:xfrm>
        </p:grpSpPr>
        <p:sp>
          <p:nvSpPr>
            <p:cNvPr id="66" name="Rectangle 65">
              <a:extLst>
                <a:ext uri="{FF2B5EF4-FFF2-40B4-BE49-F238E27FC236}">
                  <a16:creationId xmlns:a16="http://schemas.microsoft.com/office/drawing/2014/main" id="{BE6E87B0-DDC4-4B22-8F9B-9133A8C96786}"/>
                </a:ext>
              </a:extLst>
            </p:cNvPr>
            <p:cNvSpPr>
              <a:spLocks noChangeArrowheads="1"/>
            </p:cNvSpPr>
            <p:nvPr/>
          </p:nvSpPr>
          <p:spPr bwMode="auto">
            <a:xfrm>
              <a:off x="2373315" y="0"/>
              <a:ext cx="74302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a:ln>
                    <a:noFill/>
                  </a:ln>
                  <a:solidFill>
                    <a:srgbClr val="FF0000"/>
                  </a:solidFill>
                  <a:effectLst/>
                  <a:latin typeface="Segoe Print" panose="02000600000000000000" pitchFamily="2" charset="0"/>
                  <a:ea typeface="Calibri" panose="020F0502020204030204" pitchFamily="34" charset="0"/>
                  <a:cs typeface="Times New Roman" panose="02020603050405020304" pitchFamily="18" charset="0"/>
                </a:rPr>
                <a:t>Descobertas em fam</a:t>
              </a:r>
              <a:r>
                <a:rPr kumimoji="0" lang="pt-BR" altLang="pt-B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pt-BR" altLang="pt-BR" sz="2800" b="1" i="0" u="none" strike="noStrike" cap="none" normalizeH="0" baseline="0" dirty="0">
                  <a:ln>
                    <a:noFill/>
                  </a:ln>
                  <a:solidFill>
                    <a:srgbClr val="FF0000"/>
                  </a:solidFill>
                  <a:effectLst/>
                  <a:latin typeface="Segoe Print" panose="02000600000000000000" pitchFamily="2" charset="0"/>
                  <a:ea typeface="Calibri" panose="020F0502020204030204" pitchFamily="34" charset="0"/>
                  <a:cs typeface="Times New Roman" panose="02020603050405020304" pitchFamily="18" charset="0"/>
                </a:rPr>
                <a:t>lia Mini Grupo II C </a:t>
              </a:r>
              <a:endParaRPr kumimoji="0" lang="pt-BR" altLang="pt-BR"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sz="2800" b="0" i="0" u="none" strike="noStrike" cap="none" normalizeH="0" baseline="0" dirty="0">
                <a:ln>
                  <a:noFill/>
                </a:ln>
                <a:solidFill>
                  <a:schemeClr val="tx1"/>
                </a:solidFill>
                <a:effectLst/>
                <a:latin typeface="Arial" panose="020B0604020202020204" pitchFamily="34" charset="0"/>
              </a:endParaRPr>
            </a:p>
          </p:txBody>
        </p:sp>
        <p:pic>
          <p:nvPicPr>
            <p:cNvPr id="85" name="Imagem 84">
              <a:extLst>
                <a:ext uri="{FF2B5EF4-FFF2-40B4-BE49-F238E27FC236}">
                  <a16:creationId xmlns:a16="http://schemas.microsoft.com/office/drawing/2014/main" id="{D44AB145-F9C2-41AD-AF51-13CBC7482B18}"/>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64" y="36428"/>
              <a:ext cx="1902254" cy="498430"/>
            </a:xfrm>
            <a:prstGeom prst="rect">
              <a:avLst/>
            </a:prstGeom>
          </p:spPr>
        </p:pic>
      </p:grpSp>
      <p:sp>
        <p:nvSpPr>
          <p:cNvPr id="90" name="CaixaDeTexto 89">
            <a:extLst>
              <a:ext uri="{FF2B5EF4-FFF2-40B4-BE49-F238E27FC236}">
                <a16:creationId xmlns:a16="http://schemas.microsoft.com/office/drawing/2014/main" id="{551E3367-C927-49D8-8AF4-DE413D168E64}"/>
              </a:ext>
            </a:extLst>
          </p:cNvPr>
          <p:cNvSpPr txBox="1"/>
          <p:nvPr/>
        </p:nvSpPr>
        <p:spPr>
          <a:xfrm>
            <a:off x="6983995" y="6648207"/>
            <a:ext cx="944489" cy="246221"/>
          </a:xfrm>
          <a:prstGeom prst="rect">
            <a:avLst/>
          </a:prstGeom>
          <a:noFill/>
        </p:spPr>
        <p:txBody>
          <a:bodyPr wrap="none" rtlCol="0">
            <a:spAutoFit/>
          </a:bodyPr>
          <a:lstStyle/>
          <a:p>
            <a:r>
              <a:rPr lang="pt-BR" sz="1000" dirty="0"/>
              <a:t>Turma – </a:t>
            </a:r>
            <a:r>
              <a:rPr lang="pt-BR" sz="1000" dirty="0" err="1"/>
              <a:t>Profº</a:t>
            </a:r>
            <a:r>
              <a:rPr lang="pt-BR" sz="1000" dirty="0"/>
              <a:t> </a:t>
            </a:r>
          </a:p>
        </p:txBody>
      </p:sp>
      <p:sp>
        <p:nvSpPr>
          <p:cNvPr id="91" name="CaixaDeTexto 90">
            <a:extLst>
              <a:ext uri="{FF2B5EF4-FFF2-40B4-BE49-F238E27FC236}">
                <a16:creationId xmlns:a16="http://schemas.microsoft.com/office/drawing/2014/main" id="{AE89931E-0BEB-4E71-AEBC-CE8B09FF6231}"/>
              </a:ext>
            </a:extLst>
          </p:cNvPr>
          <p:cNvSpPr txBox="1"/>
          <p:nvPr/>
        </p:nvSpPr>
        <p:spPr>
          <a:xfrm>
            <a:off x="9949015" y="6655166"/>
            <a:ext cx="944489" cy="246221"/>
          </a:xfrm>
          <a:prstGeom prst="rect">
            <a:avLst/>
          </a:prstGeom>
          <a:noFill/>
        </p:spPr>
        <p:txBody>
          <a:bodyPr wrap="none" rtlCol="0">
            <a:spAutoFit/>
          </a:bodyPr>
          <a:lstStyle/>
          <a:p>
            <a:r>
              <a:rPr lang="pt-BR" sz="1000" dirty="0"/>
              <a:t>Turma – </a:t>
            </a:r>
            <a:r>
              <a:rPr lang="pt-BR" sz="1000" dirty="0" err="1"/>
              <a:t>Profº</a:t>
            </a:r>
            <a:r>
              <a:rPr lang="pt-BR" sz="1000" dirty="0"/>
              <a:t> </a:t>
            </a:r>
          </a:p>
        </p:txBody>
      </p:sp>
      <p:sp>
        <p:nvSpPr>
          <p:cNvPr id="92" name="CaixaDeTexto 91">
            <a:extLst>
              <a:ext uri="{FF2B5EF4-FFF2-40B4-BE49-F238E27FC236}">
                <a16:creationId xmlns:a16="http://schemas.microsoft.com/office/drawing/2014/main" id="{0E7FC503-47B6-4711-B469-0C2288A31218}"/>
              </a:ext>
            </a:extLst>
          </p:cNvPr>
          <p:cNvSpPr txBox="1"/>
          <p:nvPr/>
        </p:nvSpPr>
        <p:spPr>
          <a:xfrm>
            <a:off x="601440" y="6611779"/>
            <a:ext cx="1851789" cy="246221"/>
          </a:xfrm>
          <a:prstGeom prst="rect">
            <a:avLst/>
          </a:prstGeom>
          <a:noFill/>
        </p:spPr>
        <p:txBody>
          <a:bodyPr wrap="none" rtlCol="0">
            <a:spAutoFit/>
          </a:bodyPr>
          <a:lstStyle/>
          <a:p>
            <a:r>
              <a:rPr lang="pt-BR" sz="1000" dirty="0"/>
              <a:t>Turma MG II- C – </a:t>
            </a:r>
            <a:r>
              <a:rPr lang="pt-BR" sz="1000" dirty="0" err="1"/>
              <a:t>Profº</a:t>
            </a:r>
            <a:r>
              <a:rPr lang="pt-BR" sz="1000" dirty="0"/>
              <a:t>: </a:t>
            </a:r>
            <a:r>
              <a:rPr lang="pt-BR" sz="1000" dirty="0" err="1"/>
              <a:t>Edinete</a:t>
            </a:r>
            <a:r>
              <a:rPr lang="pt-BR" sz="1000" dirty="0"/>
              <a:t> </a:t>
            </a:r>
          </a:p>
        </p:txBody>
      </p:sp>
      <p:sp>
        <p:nvSpPr>
          <p:cNvPr id="93" name="CaixaDeTexto 92">
            <a:extLst>
              <a:ext uri="{FF2B5EF4-FFF2-40B4-BE49-F238E27FC236}">
                <a16:creationId xmlns:a16="http://schemas.microsoft.com/office/drawing/2014/main" id="{D911420D-776C-457B-B622-FEBE9E002E30}"/>
              </a:ext>
            </a:extLst>
          </p:cNvPr>
          <p:cNvSpPr txBox="1"/>
          <p:nvPr/>
        </p:nvSpPr>
        <p:spPr>
          <a:xfrm>
            <a:off x="3566459" y="6611779"/>
            <a:ext cx="1875835" cy="246221"/>
          </a:xfrm>
          <a:prstGeom prst="rect">
            <a:avLst/>
          </a:prstGeom>
          <a:noFill/>
        </p:spPr>
        <p:txBody>
          <a:bodyPr wrap="none" rtlCol="0">
            <a:spAutoFit/>
          </a:bodyPr>
          <a:lstStyle/>
          <a:p>
            <a:r>
              <a:rPr lang="pt-BR" sz="1000" dirty="0"/>
              <a:t>Turma MG II - C – </a:t>
            </a:r>
            <a:r>
              <a:rPr lang="pt-BR" sz="1000" dirty="0" err="1"/>
              <a:t>Profº</a:t>
            </a:r>
            <a:r>
              <a:rPr lang="pt-BR" sz="1000" dirty="0"/>
              <a:t> </a:t>
            </a:r>
            <a:r>
              <a:rPr lang="pt-BR" sz="1000" dirty="0" err="1"/>
              <a:t>Edinete</a:t>
            </a:r>
            <a:r>
              <a:rPr lang="pt-BR" sz="1000" dirty="0"/>
              <a:t> </a:t>
            </a:r>
          </a:p>
        </p:txBody>
      </p:sp>
      <p:grpSp>
        <p:nvGrpSpPr>
          <p:cNvPr id="94" name="Agrupar 93">
            <a:extLst>
              <a:ext uri="{FF2B5EF4-FFF2-40B4-BE49-F238E27FC236}">
                <a16:creationId xmlns:a16="http://schemas.microsoft.com/office/drawing/2014/main" id="{55D518F5-93D5-496B-864E-5FEE37452B9E}"/>
              </a:ext>
            </a:extLst>
          </p:cNvPr>
          <p:cNvGrpSpPr/>
          <p:nvPr/>
        </p:nvGrpSpPr>
        <p:grpSpPr>
          <a:xfrm>
            <a:off x="152399" y="1421531"/>
            <a:ext cx="11836005" cy="5297843"/>
            <a:chOff x="152399" y="1474539"/>
            <a:chExt cx="11836005" cy="5297843"/>
          </a:xfrm>
        </p:grpSpPr>
        <p:grpSp>
          <p:nvGrpSpPr>
            <p:cNvPr id="95" name="Agrupar 94">
              <a:extLst>
                <a:ext uri="{FF2B5EF4-FFF2-40B4-BE49-F238E27FC236}">
                  <a16:creationId xmlns:a16="http://schemas.microsoft.com/office/drawing/2014/main" id="{E1281ED4-6811-4078-B540-6FCA7B969DFF}"/>
                </a:ext>
              </a:extLst>
            </p:cNvPr>
            <p:cNvGrpSpPr/>
            <p:nvPr/>
          </p:nvGrpSpPr>
          <p:grpSpPr>
            <a:xfrm>
              <a:off x="152399" y="1480382"/>
              <a:ext cx="5760000" cy="5292000"/>
              <a:chOff x="152400" y="1187369"/>
              <a:chExt cx="6631325" cy="4493905"/>
            </a:xfrm>
          </p:grpSpPr>
          <p:grpSp>
            <p:nvGrpSpPr>
              <p:cNvPr id="123" name="Grupo 51">
                <a:extLst>
                  <a:ext uri="{FF2B5EF4-FFF2-40B4-BE49-F238E27FC236}">
                    <a16:creationId xmlns:a16="http://schemas.microsoft.com/office/drawing/2014/main" id="{45378F10-EBCF-4909-A79E-76E479DDB63A}"/>
                  </a:ext>
                </a:extLst>
              </p:cNvPr>
              <p:cNvGrpSpPr/>
              <p:nvPr/>
            </p:nvGrpSpPr>
            <p:grpSpPr>
              <a:xfrm rot="5400000">
                <a:off x="2924749" y="1822298"/>
                <a:ext cx="4483261" cy="3234691"/>
                <a:chOff x="-1176027" y="1176027"/>
                <a:chExt cx="3613151" cy="2790825"/>
              </a:xfrm>
              <a:solidFill>
                <a:schemeClr val="tx1">
                  <a:lumMod val="50000"/>
                </a:schemeClr>
              </a:solidFill>
            </p:grpSpPr>
            <p:sp>
              <p:nvSpPr>
                <p:cNvPr id="139" name="Forma Livre 41">
                  <a:extLst>
                    <a:ext uri="{FF2B5EF4-FFF2-40B4-BE49-F238E27FC236}">
                      <a16:creationId xmlns:a16="http://schemas.microsoft.com/office/drawing/2014/main" id="{ACBF7309-1890-4BE4-B537-4AF798FE1938}"/>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0" name="Forma Livre 42">
                  <a:extLst>
                    <a:ext uri="{FF2B5EF4-FFF2-40B4-BE49-F238E27FC236}">
                      <a16:creationId xmlns:a16="http://schemas.microsoft.com/office/drawing/2014/main" id="{6B880FB3-34DE-4F80-93F3-7F4883358CC2}"/>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1" name="Forma Livre 43">
                  <a:extLst>
                    <a:ext uri="{FF2B5EF4-FFF2-40B4-BE49-F238E27FC236}">
                      <a16:creationId xmlns:a16="http://schemas.microsoft.com/office/drawing/2014/main" id="{C7F4E683-172C-4DAD-9A31-51383B0E9245}"/>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2" name="Forma Livre 44">
                  <a:extLst>
                    <a:ext uri="{FF2B5EF4-FFF2-40B4-BE49-F238E27FC236}">
                      <a16:creationId xmlns:a16="http://schemas.microsoft.com/office/drawing/2014/main" id="{BB0D1860-8AF7-4109-A6A9-C2DF0CD48829}"/>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3" name="Forma Livre 45">
                  <a:extLst>
                    <a:ext uri="{FF2B5EF4-FFF2-40B4-BE49-F238E27FC236}">
                      <a16:creationId xmlns:a16="http://schemas.microsoft.com/office/drawing/2014/main" id="{0F9D1B88-6CF6-4FEA-8F23-4477B79AE8DE}"/>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4" name="Forma Livre 46">
                  <a:extLst>
                    <a:ext uri="{FF2B5EF4-FFF2-40B4-BE49-F238E27FC236}">
                      <a16:creationId xmlns:a16="http://schemas.microsoft.com/office/drawing/2014/main" id="{2D729541-B16F-479A-8CD8-A6809E84779D}"/>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5" name="Forma Livre 47">
                  <a:extLst>
                    <a:ext uri="{FF2B5EF4-FFF2-40B4-BE49-F238E27FC236}">
                      <a16:creationId xmlns:a16="http://schemas.microsoft.com/office/drawing/2014/main" id="{93DD5A2B-2300-41DA-8569-DD5A426FFCD8}"/>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6" name="Forma Livre 48">
                  <a:extLst>
                    <a:ext uri="{FF2B5EF4-FFF2-40B4-BE49-F238E27FC236}">
                      <a16:creationId xmlns:a16="http://schemas.microsoft.com/office/drawing/2014/main" id="{E77EFFFE-C5D8-4BC4-84E2-0080DCE7ABE5}"/>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7" name="Forma Livre 49">
                  <a:extLst>
                    <a:ext uri="{FF2B5EF4-FFF2-40B4-BE49-F238E27FC236}">
                      <a16:creationId xmlns:a16="http://schemas.microsoft.com/office/drawing/2014/main" id="{FC5B259A-9B60-46F1-A4D0-289C647D6145}"/>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8" name="Forma Livre 50">
                  <a:extLst>
                    <a:ext uri="{FF2B5EF4-FFF2-40B4-BE49-F238E27FC236}">
                      <a16:creationId xmlns:a16="http://schemas.microsoft.com/office/drawing/2014/main" id="{302C6995-83E2-4E18-B78C-4D387367AB33}"/>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9" name="Forma Livre 51">
                  <a:extLst>
                    <a:ext uri="{FF2B5EF4-FFF2-40B4-BE49-F238E27FC236}">
                      <a16:creationId xmlns:a16="http://schemas.microsoft.com/office/drawing/2014/main" id="{5EFCD0AE-01B4-416B-884F-96906D3BF0EC}"/>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50" name="Forma Livre 52">
                  <a:extLst>
                    <a:ext uri="{FF2B5EF4-FFF2-40B4-BE49-F238E27FC236}">
                      <a16:creationId xmlns:a16="http://schemas.microsoft.com/office/drawing/2014/main" id="{A51A7A1E-8C3A-4E41-BF96-7BF40CC42DD1}"/>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nvGrpSpPr>
              <p:cNvPr id="124" name="Grupo 51">
                <a:extLst>
                  <a:ext uri="{FF2B5EF4-FFF2-40B4-BE49-F238E27FC236}">
                    <a16:creationId xmlns:a16="http://schemas.microsoft.com/office/drawing/2014/main" id="{5DBBF985-980D-4447-9B2F-0A28F7ABBBDC}"/>
                  </a:ext>
                </a:extLst>
              </p:cNvPr>
              <p:cNvGrpSpPr/>
              <p:nvPr/>
            </p:nvGrpSpPr>
            <p:grpSpPr>
              <a:xfrm rot="5400000">
                <a:off x="-471885" y="1811654"/>
                <a:ext cx="4483261" cy="3234691"/>
                <a:chOff x="-1176027" y="1176027"/>
                <a:chExt cx="3613151" cy="2790825"/>
              </a:xfrm>
              <a:solidFill>
                <a:schemeClr val="tx1">
                  <a:lumMod val="50000"/>
                </a:schemeClr>
              </a:solidFill>
            </p:grpSpPr>
            <p:sp>
              <p:nvSpPr>
                <p:cNvPr id="127" name="Forma Livre 41">
                  <a:extLst>
                    <a:ext uri="{FF2B5EF4-FFF2-40B4-BE49-F238E27FC236}">
                      <a16:creationId xmlns:a16="http://schemas.microsoft.com/office/drawing/2014/main" id="{8A7F819B-FD1D-4A48-8043-2EEBF1FD7F5B}"/>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8" name="Forma Livre 42">
                  <a:extLst>
                    <a:ext uri="{FF2B5EF4-FFF2-40B4-BE49-F238E27FC236}">
                      <a16:creationId xmlns:a16="http://schemas.microsoft.com/office/drawing/2014/main" id="{5E760621-31CA-4F2A-9098-E103A39FB866}"/>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9" name="Forma Livre 43">
                  <a:extLst>
                    <a:ext uri="{FF2B5EF4-FFF2-40B4-BE49-F238E27FC236}">
                      <a16:creationId xmlns:a16="http://schemas.microsoft.com/office/drawing/2014/main" id="{78AC5B4F-9B57-4B10-980D-0C2F8BD96AA4}"/>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0" name="Forma Livre 44">
                  <a:extLst>
                    <a:ext uri="{FF2B5EF4-FFF2-40B4-BE49-F238E27FC236}">
                      <a16:creationId xmlns:a16="http://schemas.microsoft.com/office/drawing/2014/main" id="{3CE38E93-8A20-4298-8694-369D0F3C5BD1}"/>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1" name="Forma Livre 45">
                  <a:extLst>
                    <a:ext uri="{FF2B5EF4-FFF2-40B4-BE49-F238E27FC236}">
                      <a16:creationId xmlns:a16="http://schemas.microsoft.com/office/drawing/2014/main" id="{FF03D436-1D9C-457B-BE85-AAF8F3B97AAB}"/>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2" name="Forma Livre 46">
                  <a:extLst>
                    <a:ext uri="{FF2B5EF4-FFF2-40B4-BE49-F238E27FC236}">
                      <a16:creationId xmlns:a16="http://schemas.microsoft.com/office/drawing/2014/main" id="{61969331-69FE-4904-BDF6-2FFCF98DBB67}"/>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3" name="Forma Livre 47">
                  <a:extLst>
                    <a:ext uri="{FF2B5EF4-FFF2-40B4-BE49-F238E27FC236}">
                      <a16:creationId xmlns:a16="http://schemas.microsoft.com/office/drawing/2014/main" id="{AECA0642-A698-4286-BBF4-86D90F5B2DC5}"/>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4" name="Forma Livre 48">
                  <a:extLst>
                    <a:ext uri="{FF2B5EF4-FFF2-40B4-BE49-F238E27FC236}">
                      <a16:creationId xmlns:a16="http://schemas.microsoft.com/office/drawing/2014/main" id="{9D79C737-0419-4BC5-B79A-D567297BFA63}"/>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5" name="Forma Livre 49">
                  <a:extLst>
                    <a:ext uri="{FF2B5EF4-FFF2-40B4-BE49-F238E27FC236}">
                      <a16:creationId xmlns:a16="http://schemas.microsoft.com/office/drawing/2014/main" id="{52680FEB-81AC-4887-86EA-00C16ADCD84B}"/>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6" name="Forma Livre 50">
                  <a:extLst>
                    <a:ext uri="{FF2B5EF4-FFF2-40B4-BE49-F238E27FC236}">
                      <a16:creationId xmlns:a16="http://schemas.microsoft.com/office/drawing/2014/main" id="{28C9E6C9-6E68-4A76-AA43-D2E0520E8E76}"/>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7" name="Forma Livre 51">
                  <a:extLst>
                    <a:ext uri="{FF2B5EF4-FFF2-40B4-BE49-F238E27FC236}">
                      <a16:creationId xmlns:a16="http://schemas.microsoft.com/office/drawing/2014/main" id="{498CBD09-CFAB-4AC6-8F89-2D1E491C6AA3}"/>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8" name="Forma Livre 52">
                  <a:extLst>
                    <a:ext uri="{FF2B5EF4-FFF2-40B4-BE49-F238E27FC236}">
                      <a16:creationId xmlns:a16="http://schemas.microsoft.com/office/drawing/2014/main" id="{55F4C3C8-B232-4E5C-A85A-963F0FA8F050}"/>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sp>
            <p:nvSpPr>
              <p:cNvPr id="125" name="Caixa de Texto 2">
                <a:extLst>
                  <a:ext uri="{FF2B5EF4-FFF2-40B4-BE49-F238E27FC236}">
                    <a16:creationId xmlns:a16="http://schemas.microsoft.com/office/drawing/2014/main" id="{38C1233E-CA9D-4E90-B0BE-3FC788264A10}"/>
                  </a:ext>
                </a:extLst>
              </p:cNvPr>
              <p:cNvSpPr txBox="1">
                <a:spLocks noChangeArrowheads="1"/>
              </p:cNvSpPr>
              <p:nvPr/>
            </p:nvSpPr>
            <p:spPr bwMode="auto">
              <a:xfrm>
                <a:off x="360155" y="3525287"/>
                <a:ext cx="2666359" cy="201310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r>
                  <a:rPr lang="pt-BR" sz="1200" dirty="0">
                    <a:ea typeface="Calibri" panose="020F0502020204030204" pitchFamily="34"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6" name="Agrupar 95">
              <a:extLst>
                <a:ext uri="{FF2B5EF4-FFF2-40B4-BE49-F238E27FC236}">
                  <a16:creationId xmlns:a16="http://schemas.microsoft.com/office/drawing/2014/main" id="{6F768CB5-8C00-4FB8-B8B2-AF9AB492F2AE}"/>
                </a:ext>
              </a:extLst>
            </p:cNvPr>
            <p:cNvGrpSpPr/>
            <p:nvPr/>
          </p:nvGrpSpPr>
          <p:grpSpPr>
            <a:xfrm>
              <a:off x="6228404" y="1474539"/>
              <a:ext cx="5760000" cy="5292000"/>
              <a:chOff x="152400" y="1187369"/>
              <a:chExt cx="6631325" cy="4493905"/>
            </a:xfrm>
          </p:grpSpPr>
          <p:grpSp>
            <p:nvGrpSpPr>
              <p:cNvPr id="97" name="Grupo 51">
                <a:extLst>
                  <a:ext uri="{FF2B5EF4-FFF2-40B4-BE49-F238E27FC236}">
                    <a16:creationId xmlns:a16="http://schemas.microsoft.com/office/drawing/2014/main" id="{1ADAC580-75DA-42F9-A097-64C17B9F079B}"/>
                  </a:ext>
                </a:extLst>
              </p:cNvPr>
              <p:cNvGrpSpPr/>
              <p:nvPr/>
            </p:nvGrpSpPr>
            <p:grpSpPr>
              <a:xfrm rot="5400000">
                <a:off x="2924749" y="1822298"/>
                <a:ext cx="4483261" cy="3234691"/>
                <a:chOff x="-1176027" y="1176027"/>
                <a:chExt cx="3613151" cy="2790825"/>
              </a:xfrm>
              <a:solidFill>
                <a:schemeClr val="tx1">
                  <a:lumMod val="50000"/>
                </a:schemeClr>
              </a:solidFill>
            </p:grpSpPr>
            <p:sp>
              <p:nvSpPr>
                <p:cNvPr id="111" name="Forma Livre 41">
                  <a:extLst>
                    <a:ext uri="{FF2B5EF4-FFF2-40B4-BE49-F238E27FC236}">
                      <a16:creationId xmlns:a16="http://schemas.microsoft.com/office/drawing/2014/main" id="{3189B612-E2BC-4C19-94CF-2744FF64947F}"/>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2" name="Forma Livre 42">
                  <a:extLst>
                    <a:ext uri="{FF2B5EF4-FFF2-40B4-BE49-F238E27FC236}">
                      <a16:creationId xmlns:a16="http://schemas.microsoft.com/office/drawing/2014/main" id="{B414032E-B063-49A0-8445-A8956E6A7AC6}"/>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3" name="Forma Livre 43">
                  <a:extLst>
                    <a:ext uri="{FF2B5EF4-FFF2-40B4-BE49-F238E27FC236}">
                      <a16:creationId xmlns:a16="http://schemas.microsoft.com/office/drawing/2014/main" id="{D8D480D6-C818-415F-9695-251A04BC3498}"/>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4" name="Forma Livre 44">
                  <a:extLst>
                    <a:ext uri="{FF2B5EF4-FFF2-40B4-BE49-F238E27FC236}">
                      <a16:creationId xmlns:a16="http://schemas.microsoft.com/office/drawing/2014/main" id="{26BC65E7-F737-4259-942C-77CDD4688D88}"/>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5" name="Forma Livre 45">
                  <a:extLst>
                    <a:ext uri="{FF2B5EF4-FFF2-40B4-BE49-F238E27FC236}">
                      <a16:creationId xmlns:a16="http://schemas.microsoft.com/office/drawing/2014/main" id="{08E5AEC0-1A07-46FC-9B59-015B3FE01545}"/>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6" name="Forma Livre 46">
                  <a:extLst>
                    <a:ext uri="{FF2B5EF4-FFF2-40B4-BE49-F238E27FC236}">
                      <a16:creationId xmlns:a16="http://schemas.microsoft.com/office/drawing/2014/main" id="{3E1CD7A6-B2BC-42A7-88D3-A094C660F147}"/>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7" name="Forma Livre 47">
                  <a:extLst>
                    <a:ext uri="{FF2B5EF4-FFF2-40B4-BE49-F238E27FC236}">
                      <a16:creationId xmlns:a16="http://schemas.microsoft.com/office/drawing/2014/main" id="{572B9728-7BDA-4D2B-83E5-09E917A26D07}"/>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8" name="Forma Livre 48">
                  <a:extLst>
                    <a:ext uri="{FF2B5EF4-FFF2-40B4-BE49-F238E27FC236}">
                      <a16:creationId xmlns:a16="http://schemas.microsoft.com/office/drawing/2014/main" id="{B251565A-CCB8-4EFF-84BE-9E6BA7CA901E}"/>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9" name="Forma Livre 49">
                  <a:extLst>
                    <a:ext uri="{FF2B5EF4-FFF2-40B4-BE49-F238E27FC236}">
                      <a16:creationId xmlns:a16="http://schemas.microsoft.com/office/drawing/2014/main" id="{49F7DEFE-D85F-41F4-9B0E-C490526EAF4F}"/>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0" name="Forma Livre 50">
                  <a:extLst>
                    <a:ext uri="{FF2B5EF4-FFF2-40B4-BE49-F238E27FC236}">
                      <a16:creationId xmlns:a16="http://schemas.microsoft.com/office/drawing/2014/main" id="{357CBB7C-A362-4BDE-A7F5-B9CBED6D8267}"/>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1" name="Forma Livre 51">
                  <a:extLst>
                    <a:ext uri="{FF2B5EF4-FFF2-40B4-BE49-F238E27FC236}">
                      <a16:creationId xmlns:a16="http://schemas.microsoft.com/office/drawing/2014/main" id="{6BE19F5F-C590-420E-ADDB-5A74E4D5AA09}"/>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2" name="Forma Livre 52">
                  <a:extLst>
                    <a:ext uri="{FF2B5EF4-FFF2-40B4-BE49-F238E27FC236}">
                      <a16:creationId xmlns:a16="http://schemas.microsoft.com/office/drawing/2014/main" id="{4D5244CF-2CB5-41AF-8CA3-0503E3B267DC}"/>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nvGrpSpPr>
              <p:cNvPr id="98" name="Grupo 51">
                <a:extLst>
                  <a:ext uri="{FF2B5EF4-FFF2-40B4-BE49-F238E27FC236}">
                    <a16:creationId xmlns:a16="http://schemas.microsoft.com/office/drawing/2014/main" id="{EDEA09A1-8B68-47A4-8F60-23AF871A7818}"/>
                  </a:ext>
                </a:extLst>
              </p:cNvPr>
              <p:cNvGrpSpPr/>
              <p:nvPr/>
            </p:nvGrpSpPr>
            <p:grpSpPr>
              <a:xfrm rot="5400000">
                <a:off x="-471885" y="1811654"/>
                <a:ext cx="4483261" cy="3234691"/>
                <a:chOff x="-1176027" y="1176027"/>
                <a:chExt cx="3613151" cy="2790825"/>
              </a:xfrm>
              <a:solidFill>
                <a:schemeClr val="tx1">
                  <a:lumMod val="50000"/>
                </a:schemeClr>
              </a:solidFill>
            </p:grpSpPr>
            <p:sp>
              <p:nvSpPr>
                <p:cNvPr id="99" name="Forma Livre 41">
                  <a:extLst>
                    <a:ext uri="{FF2B5EF4-FFF2-40B4-BE49-F238E27FC236}">
                      <a16:creationId xmlns:a16="http://schemas.microsoft.com/office/drawing/2014/main" id="{CDECED26-50F4-44FB-A4B2-43AE52C85F0B}"/>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0" name="Forma Livre 42">
                  <a:extLst>
                    <a:ext uri="{FF2B5EF4-FFF2-40B4-BE49-F238E27FC236}">
                      <a16:creationId xmlns:a16="http://schemas.microsoft.com/office/drawing/2014/main" id="{38834794-CF4B-4AE0-AA91-23D530653DF0}"/>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1" name="Forma Livre 43">
                  <a:extLst>
                    <a:ext uri="{FF2B5EF4-FFF2-40B4-BE49-F238E27FC236}">
                      <a16:creationId xmlns:a16="http://schemas.microsoft.com/office/drawing/2014/main" id="{B50C7719-8660-498C-9C8D-A3F27BF9263D}"/>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2" name="Forma Livre 44">
                  <a:extLst>
                    <a:ext uri="{FF2B5EF4-FFF2-40B4-BE49-F238E27FC236}">
                      <a16:creationId xmlns:a16="http://schemas.microsoft.com/office/drawing/2014/main" id="{2FC0494D-4915-44F3-A965-870B04E34D6A}"/>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3" name="Forma Livre 45">
                  <a:extLst>
                    <a:ext uri="{FF2B5EF4-FFF2-40B4-BE49-F238E27FC236}">
                      <a16:creationId xmlns:a16="http://schemas.microsoft.com/office/drawing/2014/main" id="{54E7B1A5-723D-486E-B11B-D7A76BDB72ED}"/>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4" name="Forma Livre 46">
                  <a:extLst>
                    <a:ext uri="{FF2B5EF4-FFF2-40B4-BE49-F238E27FC236}">
                      <a16:creationId xmlns:a16="http://schemas.microsoft.com/office/drawing/2014/main" id="{D2CAE929-96BD-41FE-8F3C-A7DA40674F2F}"/>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5" name="Forma Livre 47">
                  <a:extLst>
                    <a:ext uri="{FF2B5EF4-FFF2-40B4-BE49-F238E27FC236}">
                      <a16:creationId xmlns:a16="http://schemas.microsoft.com/office/drawing/2014/main" id="{AA638D49-7741-496C-9B6D-2615D1568A14}"/>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6" name="Forma Livre 48">
                  <a:extLst>
                    <a:ext uri="{FF2B5EF4-FFF2-40B4-BE49-F238E27FC236}">
                      <a16:creationId xmlns:a16="http://schemas.microsoft.com/office/drawing/2014/main" id="{64CEC5B7-4187-4C49-9112-F0DB2C945C34}"/>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7" name="Forma Livre 49">
                  <a:extLst>
                    <a:ext uri="{FF2B5EF4-FFF2-40B4-BE49-F238E27FC236}">
                      <a16:creationId xmlns:a16="http://schemas.microsoft.com/office/drawing/2014/main" id="{DBDD2D79-FC49-4C3E-8EF7-90F41F02EB21}"/>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8" name="Forma Livre 50">
                  <a:extLst>
                    <a:ext uri="{FF2B5EF4-FFF2-40B4-BE49-F238E27FC236}">
                      <a16:creationId xmlns:a16="http://schemas.microsoft.com/office/drawing/2014/main" id="{AEC35C8F-8843-4F51-AD3B-07B824D06014}"/>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9" name="Forma Livre 51">
                  <a:extLst>
                    <a:ext uri="{FF2B5EF4-FFF2-40B4-BE49-F238E27FC236}">
                      <a16:creationId xmlns:a16="http://schemas.microsoft.com/office/drawing/2014/main" id="{5743913E-260D-4528-8B7F-04E48A31E971}"/>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0" name="Forma Livre 52">
                  <a:extLst>
                    <a:ext uri="{FF2B5EF4-FFF2-40B4-BE49-F238E27FC236}">
                      <a16:creationId xmlns:a16="http://schemas.microsoft.com/office/drawing/2014/main" id="{1BAA8614-56C5-4929-BE89-BF16BB15BD53}"/>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grpSp>
      <p:sp>
        <p:nvSpPr>
          <p:cNvPr id="72" name="CaixaDeTexto 71"/>
          <p:cNvSpPr txBox="1"/>
          <p:nvPr/>
        </p:nvSpPr>
        <p:spPr>
          <a:xfrm>
            <a:off x="3117953" y="3007603"/>
            <a:ext cx="2668249" cy="3600986"/>
          </a:xfrm>
          <a:prstGeom prst="rect">
            <a:avLst/>
          </a:prstGeom>
          <a:noFill/>
        </p:spPr>
        <p:txBody>
          <a:bodyPr wrap="square" rtlCol="0">
            <a:spAutoFit/>
          </a:bodyPr>
          <a:lstStyle/>
          <a:p>
            <a:pPr algn="just"/>
            <a:r>
              <a:rPr lang="pt-BR" sz="1200" dirty="0">
                <a:latin typeface="Arial" pitchFamily="34" charset="0"/>
                <a:cs typeface="Arial" pitchFamily="34" charset="0"/>
              </a:rPr>
              <a:t>Foto enviada pela família. Segundo o que a mãe nos relatou, Arthur demonstra ter entendido a importância do uso da máscara para sua proteção contra o Coronavírus”. Se ele me ver saindo sem máscara  me cobra, mãe tem que usar a máscara, não esqueça, de usar álcool gel nas mãos”. Esta cena vem de encontro ao que nos apresenta o currículo (pag. 131), a capacidade dos adultos de aceitar a idéia de que as crianças são sujeitos de desejos, sentimentos e intenções próprias favorece a apropriação do conhecimento de mundo por meio de sua experiência. A função do adulto é oferecer uma base segura para essas descobertas.</a:t>
            </a:r>
          </a:p>
        </p:txBody>
      </p:sp>
      <p:pic>
        <p:nvPicPr>
          <p:cNvPr id="76" name="Imagem 75" descr="WhatsApp Image 2020-06-09 at 14.57.15.jpeg"/>
          <p:cNvPicPr>
            <a:picLocks noChangeAspect="1"/>
          </p:cNvPicPr>
          <p:nvPr/>
        </p:nvPicPr>
        <p:blipFill>
          <a:blip r:embed="rId3" cstate="print"/>
          <a:stretch>
            <a:fillRect/>
          </a:stretch>
        </p:blipFill>
        <p:spPr>
          <a:xfrm>
            <a:off x="3807503" y="1578665"/>
            <a:ext cx="1019329" cy="1359105"/>
          </a:xfrm>
          <a:prstGeom prst="roundRect">
            <a:avLst/>
          </a:prstGeom>
          <a:ln w="38100">
            <a:noFill/>
          </a:ln>
        </p:spPr>
      </p:pic>
      <p:sp>
        <p:nvSpPr>
          <p:cNvPr id="74" name="Retângulo 73"/>
          <p:cNvSpPr/>
          <p:nvPr/>
        </p:nvSpPr>
        <p:spPr>
          <a:xfrm>
            <a:off x="254833" y="3248561"/>
            <a:ext cx="2578308" cy="3416320"/>
          </a:xfrm>
          <a:prstGeom prst="rect">
            <a:avLst/>
          </a:prstGeom>
        </p:spPr>
        <p:txBody>
          <a:bodyPr wrap="square">
            <a:spAutoFit/>
          </a:bodyPr>
          <a:lstStyle/>
          <a:p>
            <a:pPr algn="just"/>
            <a:r>
              <a:rPr lang="pt-BR" sz="1200" dirty="0">
                <a:latin typeface="Arial" pitchFamily="34" charset="0"/>
                <a:cs typeface="Arial" pitchFamily="34" charset="0"/>
              </a:rPr>
              <a:t>Na foto vemos a família do Victor, vivência compartilhada no grupo. Seguindo nossa dica de atividade proposta em um dos nossos planejamentos. Na legenda  colocaram: Família reunida ouvindo a história Menina bonita do laço de fita. A família é bem participativa, sempre que possível realiza nossas dicas de atividades. O currículo da cidade(pag. 173) nos orienta que,</a:t>
            </a:r>
            <a:r>
              <a:rPr lang="pt-BR" sz="1200" dirty="0"/>
              <a:t> as experiências com a leitura e a escrita têm importância social, mas devem ser principalmente prazerosas, lúdicas, criativas, inteligentes, mostrando para as crianças que nos diferentes escritos algo se comunica e se revela.</a:t>
            </a:r>
            <a:endParaRPr lang="pt-BR" sz="1200" dirty="0">
              <a:latin typeface="Arial" pitchFamily="34" charset="0"/>
              <a:cs typeface="Arial" pitchFamily="34" charset="0"/>
            </a:endParaRPr>
          </a:p>
        </p:txBody>
      </p:sp>
      <p:pic>
        <p:nvPicPr>
          <p:cNvPr id="77" name="Imagem 76" descr="WhatsApp Image 2020-07-23 at 17.01.11.jpeg"/>
          <p:cNvPicPr>
            <a:picLocks noChangeAspect="1"/>
          </p:cNvPicPr>
          <p:nvPr/>
        </p:nvPicPr>
        <p:blipFill>
          <a:blip r:embed="rId4" cstate="print"/>
          <a:stretch>
            <a:fillRect/>
          </a:stretch>
        </p:blipFill>
        <p:spPr>
          <a:xfrm>
            <a:off x="884421" y="1545238"/>
            <a:ext cx="1289153" cy="1756717"/>
          </a:xfrm>
          <a:prstGeom prst="flowChartAlternateProcess">
            <a:avLst/>
          </a:prstGeom>
        </p:spPr>
      </p:pic>
    </p:spTree>
    <p:extLst>
      <p:ext uri="{BB962C8B-B14F-4D97-AF65-F5344CB8AC3E}">
        <p14:creationId xmlns:p14="http://schemas.microsoft.com/office/powerpoint/2010/main" val="326220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aixa de Texto 1">
            <a:extLst>
              <a:ext uri="{FF2B5EF4-FFF2-40B4-BE49-F238E27FC236}">
                <a16:creationId xmlns:a16="http://schemas.microsoft.com/office/drawing/2014/main" id="{80F56443-742A-45EF-91AD-8B20C1F35834}"/>
              </a:ext>
            </a:extLst>
          </p:cNvPr>
          <p:cNvSpPr txBox="1">
            <a:spLocks noChangeArrowheads="1"/>
          </p:cNvSpPr>
          <p:nvPr/>
        </p:nvSpPr>
        <p:spPr bwMode="auto">
          <a:xfrm>
            <a:off x="6766" y="1024534"/>
            <a:ext cx="121733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spc="300" normalizeH="0" baseline="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Vem... D</a:t>
            </a:r>
            <a:r>
              <a:rPr kumimoji="0" lang="pt-BR" altLang="pt-BR" sz="1600" b="1" i="0" u="none" strike="noStrike" cap="none" spc="300" normalizeH="0" baseline="0" dirty="0">
                <a:ln>
                  <a:noFill/>
                </a:ln>
                <a:solidFill>
                  <a:srgbClr val="FF3300"/>
                </a:solidFill>
                <a:effectLst/>
                <a:latin typeface="Calibri" panose="020F0502020204030204" pitchFamily="34" charset="0"/>
                <a:ea typeface="Calibri" panose="020F0502020204030204" pitchFamily="34" charset="0"/>
                <a:cs typeface="Arial" panose="020B0604020202020204" pitchFamily="34" charset="0"/>
              </a:rPr>
              <a:t>á</a:t>
            </a:r>
            <a:r>
              <a:rPr kumimoji="0" lang="pt-BR" altLang="pt-BR" sz="1600" b="1" i="0" u="none" strike="noStrike" cap="none" spc="300" normalizeH="0" baseline="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 uma espiada no que aconteceu</a:t>
            </a:r>
            <a:r>
              <a:rPr kumimoji="0" lang="pt-BR" altLang="pt-BR" sz="1600" b="1" i="0" u="none" strike="noStrike" cap="none" spc="300" normalizeH="0" dirty="0">
                <a:ln>
                  <a:noFill/>
                </a:ln>
                <a:solidFill>
                  <a:srgbClr val="FF3300"/>
                </a:solidFill>
                <a:effectLst/>
                <a:latin typeface="Arial" panose="020B0604020202020204" pitchFamily="34" charset="0"/>
                <a:ea typeface="Calibri" panose="020F0502020204030204" pitchFamily="34" charset="0"/>
                <a:cs typeface="Arial" panose="020B0604020202020204" pitchFamily="34" charset="0"/>
              </a:rPr>
              <a:t> durant</a:t>
            </a:r>
            <a:r>
              <a:rPr lang="pt-BR" altLang="pt-BR" sz="1600" b="1" spc="300" dirty="0">
                <a:solidFill>
                  <a:srgbClr val="FF3300"/>
                </a:solidFill>
                <a:latin typeface="Arial" panose="020B0604020202020204" pitchFamily="34" charset="0"/>
                <a:ea typeface="Calibri" panose="020F0502020204030204" pitchFamily="34" charset="0"/>
                <a:cs typeface="Arial" panose="020B0604020202020204" pitchFamily="34" charset="0"/>
              </a:rPr>
              <a:t>e a semana de 13,15,17,21 e 23 de julho</a:t>
            </a:r>
            <a:endParaRPr kumimoji="0" lang="pt-BR" altLang="pt-BR" sz="1600" b="0" i="0" u="none" strike="noStrike" cap="none" spc="300" normalizeH="0" baseline="0" dirty="0">
              <a:ln>
                <a:noFill/>
              </a:ln>
              <a:solidFill>
                <a:srgbClr val="FF3300"/>
              </a:solidFill>
              <a:effectLst/>
              <a:latin typeface="Arial" panose="020B0604020202020204" pitchFamily="34" charset="0"/>
            </a:endParaRPr>
          </a:p>
        </p:txBody>
      </p:sp>
      <p:sp>
        <p:nvSpPr>
          <p:cNvPr id="66" name="Rectangle 65">
            <a:extLst>
              <a:ext uri="{FF2B5EF4-FFF2-40B4-BE49-F238E27FC236}">
                <a16:creationId xmlns:a16="http://schemas.microsoft.com/office/drawing/2014/main" id="{BE6E87B0-DDC4-4B22-8F9B-9133A8C96786}"/>
              </a:ext>
            </a:extLst>
          </p:cNvPr>
          <p:cNvSpPr>
            <a:spLocks noChangeArrowheads="1"/>
          </p:cNvSpPr>
          <p:nvPr/>
        </p:nvSpPr>
        <p:spPr bwMode="auto">
          <a:xfrm>
            <a:off x="2355683" y="207006"/>
            <a:ext cx="74655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2800" b="1" i="0" u="none" strike="noStrike" cap="none" normalizeH="0" baseline="0" dirty="0">
                <a:ln>
                  <a:noFill/>
                </a:ln>
                <a:solidFill>
                  <a:srgbClr val="FF0000"/>
                </a:solidFill>
                <a:effectLst/>
                <a:latin typeface="Segoe Print" panose="02000600000000000000" pitchFamily="2" charset="0"/>
                <a:ea typeface="Calibri" panose="020F0502020204030204" pitchFamily="34" charset="0"/>
                <a:cs typeface="Times New Roman" panose="02020603050405020304" pitchFamily="18" charset="0"/>
              </a:rPr>
              <a:t>Descobertas em fam</a:t>
            </a:r>
            <a:r>
              <a:rPr kumimoji="0" lang="pt-BR" altLang="pt-BR" sz="28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pt-BR" altLang="pt-BR" sz="2800" b="1" i="0" u="none" strike="noStrike" cap="none" normalizeH="0" baseline="0" dirty="0">
                <a:ln>
                  <a:noFill/>
                </a:ln>
                <a:solidFill>
                  <a:srgbClr val="FF0000"/>
                </a:solidFill>
                <a:effectLst/>
                <a:latin typeface="Segoe Print" panose="02000600000000000000" pitchFamily="2" charset="0"/>
                <a:ea typeface="Calibri" panose="020F0502020204030204" pitchFamily="34" charset="0"/>
                <a:cs typeface="Times New Roman" panose="02020603050405020304" pitchFamily="18" charset="0"/>
              </a:rPr>
              <a:t>lia Mini Grupo II D </a:t>
            </a:r>
            <a:endParaRPr kumimoji="0" lang="pt-BR" altLang="pt-BR" sz="2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t-BR" altLang="pt-BR" sz="2800" b="0" i="0" u="none" strike="noStrike" cap="none" normalizeH="0" baseline="0" dirty="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18EED1D7-C277-4584-A1C8-BDC8E8BBFE88}"/>
              </a:ext>
            </a:extLst>
          </p:cNvPr>
          <p:cNvSpPr>
            <a:spLocks noChangeArrowheads="1"/>
          </p:cNvSpPr>
          <p:nvPr/>
        </p:nvSpPr>
        <p:spPr bwMode="auto">
          <a:xfrm>
            <a:off x="12383" y="601280"/>
            <a:ext cx="12212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As famílias do CEI Santa Escolástica têm contribuído, nos enviando as interações que bebês e crianças têm vivenciado em suas casas. </a:t>
            </a:r>
            <a:endParaRPr kumimoji="0" lang="pt-BR" altLang="pt-BR" sz="1600" b="1" i="0" u="none" strike="noStrike" cap="none" normalizeH="0" baseline="0" dirty="0">
              <a:ln>
                <a:noFill/>
              </a:ln>
              <a:solidFill>
                <a:schemeClr val="tx1"/>
              </a:solidFill>
              <a:effectLst/>
            </a:endParaRPr>
          </a:p>
        </p:txBody>
      </p:sp>
      <p:sp>
        <p:nvSpPr>
          <p:cNvPr id="68" name="Rectangle 71">
            <a:extLst>
              <a:ext uri="{FF2B5EF4-FFF2-40B4-BE49-F238E27FC236}">
                <a16:creationId xmlns:a16="http://schemas.microsoft.com/office/drawing/2014/main" id="{6E5E21FB-5C35-43AA-B839-AEE509DE447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7" name="Caixa de Texto 2">
            <a:extLst>
              <a:ext uri="{FF2B5EF4-FFF2-40B4-BE49-F238E27FC236}">
                <a16:creationId xmlns:a16="http://schemas.microsoft.com/office/drawing/2014/main" id="{8CA69825-9443-484B-BA19-11C0B88D5972}"/>
              </a:ext>
            </a:extLst>
          </p:cNvPr>
          <p:cNvSpPr txBox="1">
            <a:spLocks noChangeArrowheads="1"/>
          </p:cNvSpPr>
          <p:nvPr/>
        </p:nvSpPr>
        <p:spPr bwMode="auto">
          <a:xfrm>
            <a:off x="3126985" y="1975551"/>
            <a:ext cx="2553331" cy="4543983"/>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r>
              <a:rPr lang="pt-BR" sz="1100" dirty="0">
                <a:effectLst/>
                <a:latin typeface="Arial" panose="020B0604020202020204" pitchFamily="34" charset="0"/>
                <a:ea typeface="Calibri" panose="020F0502020204030204" pitchFamily="34" charset="0"/>
                <a:cs typeface="Arial" panose="020B0604020202020204" pitchFamily="34" charset="0"/>
              </a:rPr>
              <a:t>A família da Sarah enviou </a:t>
            </a:r>
            <a:r>
              <a:rPr lang="pt-BR" sz="1100" dirty="0">
                <a:latin typeface="Arial" panose="020B0604020202020204" pitchFamily="34" charset="0"/>
                <a:ea typeface="Calibri" panose="020F0502020204030204" pitchFamily="34" charset="0"/>
                <a:cs typeface="Arial" panose="020B0604020202020204" pitchFamily="34" charset="0"/>
              </a:rPr>
              <a:t>uma foto </a:t>
            </a:r>
            <a:r>
              <a:rPr lang="pt-BR" sz="1100" dirty="0">
                <a:effectLst/>
                <a:latin typeface="Arial" panose="020B0604020202020204" pitchFamily="34" charset="0"/>
                <a:ea typeface="Calibri" panose="020F0502020204030204" pitchFamily="34" charset="0"/>
                <a:cs typeface="Arial" panose="020B0604020202020204" pitchFamily="34" charset="0"/>
              </a:rPr>
              <a:t> dela fazendo interação com a mamãe realizando a proposta de atividade que colocamos no planejamento, dobradura do barquinho de papel. Percebi que ela fez a pintura do barquinho e sua mamãe ajudou na dobradura,  Sarah ficou se divertindo com o barquinho em uma bacia com água, no próximo dia de interação com o grupo ela mandou um áudio dizendo que os barquinhos haviam ‘acabado porque molhou tudo’. Com essa brincadeira Sarah teve a percepção que o papel na água molha e se desmancha. </a:t>
            </a:r>
            <a:r>
              <a:rPr lang="pt-BR" sz="1100" dirty="0">
                <a:latin typeface="Arial" panose="020B0604020202020204" pitchFamily="34" charset="0"/>
                <a:cs typeface="Arial" panose="020B0604020202020204" pitchFamily="34" charset="0"/>
              </a:rPr>
              <a:t>É importante lembrar que, ao promover oportunidades de interações e brincadeiras, a(o) professora(</a:t>
            </a:r>
            <a:r>
              <a:rPr lang="pt-BR" sz="1100" dirty="0" err="1">
                <a:latin typeface="Arial" panose="020B0604020202020204" pitchFamily="34" charset="0"/>
                <a:cs typeface="Arial" panose="020B0604020202020204" pitchFamily="34" charset="0"/>
              </a:rPr>
              <a:t>or</a:t>
            </a:r>
            <a:r>
              <a:rPr lang="pt-BR" sz="1100" dirty="0">
                <a:latin typeface="Arial" panose="020B0604020202020204" pitchFamily="34" charset="0"/>
                <a:cs typeface="Arial" panose="020B0604020202020204" pitchFamily="34" charset="0"/>
              </a:rPr>
              <a:t>) realiza um trabalho pedagógico que é fundamental para o desenvolvimento integral das crianças</a:t>
            </a:r>
            <a:r>
              <a:rPr lang="pt-BR" sz="1100" dirty="0"/>
              <a:t>. Currículo da Cidade pág.92</a:t>
            </a:r>
            <a:endParaRPr lang="pt-BR" sz="1100" dirty="0">
              <a:highlight>
                <a:srgbClr val="FFFF00"/>
              </a:highlight>
              <a:latin typeface="Arial" panose="020B0604020202020204" pitchFamily="34" charset="0"/>
              <a:ea typeface="Calibri" panose="020F0502020204030204" pitchFamily="34" charset="0"/>
              <a:cs typeface="Arial" panose="020B0604020202020204" pitchFamily="34" charset="0"/>
            </a:endParaRPr>
          </a:p>
        </p:txBody>
      </p:sp>
      <p:sp>
        <p:nvSpPr>
          <p:cNvPr id="159" name="Caixa de Texto 2">
            <a:extLst>
              <a:ext uri="{FF2B5EF4-FFF2-40B4-BE49-F238E27FC236}">
                <a16:creationId xmlns:a16="http://schemas.microsoft.com/office/drawing/2014/main" id="{4F63A797-61FE-480C-A350-326595C9C8DA}"/>
              </a:ext>
            </a:extLst>
          </p:cNvPr>
          <p:cNvSpPr txBox="1">
            <a:spLocks noChangeArrowheads="1"/>
          </p:cNvSpPr>
          <p:nvPr/>
        </p:nvSpPr>
        <p:spPr bwMode="auto">
          <a:xfrm>
            <a:off x="6352229" y="4247997"/>
            <a:ext cx="2489471" cy="2212950"/>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5" name="Imagem 84">
            <a:extLst>
              <a:ext uri="{FF2B5EF4-FFF2-40B4-BE49-F238E27FC236}">
                <a16:creationId xmlns:a16="http://schemas.microsoft.com/office/drawing/2014/main" id="{D44AB145-F9C2-41AD-AF51-13CBC7482B18}"/>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64" y="36428"/>
            <a:ext cx="1902254" cy="498430"/>
          </a:xfrm>
          <a:prstGeom prst="rect">
            <a:avLst/>
          </a:prstGeom>
        </p:spPr>
      </p:pic>
      <p:sp>
        <p:nvSpPr>
          <p:cNvPr id="90" name="CaixaDeTexto 89">
            <a:extLst>
              <a:ext uri="{FF2B5EF4-FFF2-40B4-BE49-F238E27FC236}">
                <a16:creationId xmlns:a16="http://schemas.microsoft.com/office/drawing/2014/main" id="{551E3367-C927-49D8-8AF4-DE413D168E64}"/>
              </a:ext>
            </a:extLst>
          </p:cNvPr>
          <p:cNvSpPr txBox="1"/>
          <p:nvPr/>
        </p:nvSpPr>
        <p:spPr>
          <a:xfrm>
            <a:off x="6983995" y="6648207"/>
            <a:ext cx="1710725" cy="246221"/>
          </a:xfrm>
          <a:prstGeom prst="rect">
            <a:avLst/>
          </a:prstGeom>
          <a:noFill/>
        </p:spPr>
        <p:txBody>
          <a:bodyPr wrap="none" rtlCol="0">
            <a:spAutoFit/>
          </a:bodyPr>
          <a:lstStyle/>
          <a:p>
            <a:r>
              <a:rPr lang="pt-BR" sz="1000" dirty="0"/>
              <a:t>Turma  MG II D– </a:t>
            </a:r>
            <a:r>
              <a:rPr lang="pt-BR" sz="1000" dirty="0" err="1"/>
              <a:t>Profº</a:t>
            </a:r>
            <a:r>
              <a:rPr lang="pt-BR" sz="1000" dirty="0"/>
              <a:t> Cassia </a:t>
            </a:r>
          </a:p>
        </p:txBody>
      </p:sp>
      <p:sp>
        <p:nvSpPr>
          <p:cNvPr id="91" name="CaixaDeTexto 90">
            <a:extLst>
              <a:ext uri="{FF2B5EF4-FFF2-40B4-BE49-F238E27FC236}">
                <a16:creationId xmlns:a16="http://schemas.microsoft.com/office/drawing/2014/main" id="{AE89931E-0BEB-4E71-AEBC-CE8B09FF6231}"/>
              </a:ext>
            </a:extLst>
          </p:cNvPr>
          <p:cNvSpPr txBox="1"/>
          <p:nvPr/>
        </p:nvSpPr>
        <p:spPr>
          <a:xfrm>
            <a:off x="9949015" y="6655166"/>
            <a:ext cx="1710725" cy="246221"/>
          </a:xfrm>
          <a:prstGeom prst="rect">
            <a:avLst/>
          </a:prstGeom>
          <a:noFill/>
        </p:spPr>
        <p:txBody>
          <a:bodyPr wrap="none" rtlCol="0">
            <a:spAutoFit/>
          </a:bodyPr>
          <a:lstStyle/>
          <a:p>
            <a:r>
              <a:rPr lang="pt-BR" sz="1000" dirty="0"/>
              <a:t>Turma  MG II D– </a:t>
            </a:r>
            <a:r>
              <a:rPr lang="pt-BR" sz="1000" dirty="0" err="1"/>
              <a:t>Profº</a:t>
            </a:r>
            <a:r>
              <a:rPr lang="pt-BR" sz="1000" dirty="0"/>
              <a:t> Cassia </a:t>
            </a:r>
          </a:p>
        </p:txBody>
      </p:sp>
      <p:sp>
        <p:nvSpPr>
          <p:cNvPr id="92" name="CaixaDeTexto 91">
            <a:extLst>
              <a:ext uri="{FF2B5EF4-FFF2-40B4-BE49-F238E27FC236}">
                <a16:creationId xmlns:a16="http://schemas.microsoft.com/office/drawing/2014/main" id="{0E7FC503-47B6-4711-B469-0C2288A31218}"/>
              </a:ext>
            </a:extLst>
          </p:cNvPr>
          <p:cNvSpPr txBox="1"/>
          <p:nvPr/>
        </p:nvSpPr>
        <p:spPr>
          <a:xfrm>
            <a:off x="912184" y="6648207"/>
            <a:ext cx="1710725" cy="246221"/>
          </a:xfrm>
          <a:prstGeom prst="rect">
            <a:avLst/>
          </a:prstGeom>
          <a:noFill/>
        </p:spPr>
        <p:txBody>
          <a:bodyPr wrap="none" rtlCol="0">
            <a:spAutoFit/>
          </a:bodyPr>
          <a:lstStyle/>
          <a:p>
            <a:r>
              <a:rPr lang="pt-BR" sz="1000" dirty="0"/>
              <a:t>Turma  MG II D– </a:t>
            </a:r>
            <a:r>
              <a:rPr lang="pt-BR" sz="1000" dirty="0" err="1"/>
              <a:t>Profº</a:t>
            </a:r>
            <a:r>
              <a:rPr lang="pt-BR" sz="1000" dirty="0"/>
              <a:t> Cassia </a:t>
            </a:r>
          </a:p>
        </p:txBody>
      </p:sp>
      <p:sp>
        <p:nvSpPr>
          <p:cNvPr id="93" name="CaixaDeTexto 92">
            <a:extLst>
              <a:ext uri="{FF2B5EF4-FFF2-40B4-BE49-F238E27FC236}">
                <a16:creationId xmlns:a16="http://schemas.microsoft.com/office/drawing/2014/main" id="{D911420D-776C-457B-B622-FEBE9E002E30}"/>
              </a:ext>
            </a:extLst>
          </p:cNvPr>
          <p:cNvSpPr txBox="1"/>
          <p:nvPr/>
        </p:nvSpPr>
        <p:spPr>
          <a:xfrm>
            <a:off x="3866263" y="6655166"/>
            <a:ext cx="1710725" cy="246221"/>
          </a:xfrm>
          <a:prstGeom prst="rect">
            <a:avLst/>
          </a:prstGeom>
          <a:noFill/>
        </p:spPr>
        <p:txBody>
          <a:bodyPr wrap="none" rtlCol="0">
            <a:spAutoFit/>
          </a:bodyPr>
          <a:lstStyle/>
          <a:p>
            <a:r>
              <a:rPr lang="pt-BR" sz="1000" dirty="0"/>
              <a:t>Turma  MG II D– </a:t>
            </a:r>
            <a:r>
              <a:rPr lang="pt-BR" sz="1000" dirty="0" err="1"/>
              <a:t>Profº</a:t>
            </a:r>
            <a:r>
              <a:rPr lang="pt-BR" sz="1000" dirty="0"/>
              <a:t> Cassia </a:t>
            </a:r>
          </a:p>
        </p:txBody>
      </p:sp>
      <p:grpSp>
        <p:nvGrpSpPr>
          <p:cNvPr id="94" name="Agrupar 93">
            <a:extLst>
              <a:ext uri="{FF2B5EF4-FFF2-40B4-BE49-F238E27FC236}">
                <a16:creationId xmlns:a16="http://schemas.microsoft.com/office/drawing/2014/main" id="{55D518F5-93D5-496B-864E-5FEE37452B9E}"/>
              </a:ext>
            </a:extLst>
          </p:cNvPr>
          <p:cNvGrpSpPr/>
          <p:nvPr/>
        </p:nvGrpSpPr>
        <p:grpSpPr>
          <a:xfrm>
            <a:off x="69364" y="1227535"/>
            <a:ext cx="11836005" cy="5297843"/>
            <a:chOff x="152399" y="1474539"/>
            <a:chExt cx="11836005" cy="5297843"/>
          </a:xfrm>
        </p:grpSpPr>
        <p:grpSp>
          <p:nvGrpSpPr>
            <p:cNvPr id="95" name="Agrupar 94">
              <a:extLst>
                <a:ext uri="{FF2B5EF4-FFF2-40B4-BE49-F238E27FC236}">
                  <a16:creationId xmlns:a16="http://schemas.microsoft.com/office/drawing/2014/main" id="{E1281ED4-6811-4078-B540-6FCA7B969DFF}"/>
                </a:ext>
              </a:extLst>
            </p:cNvPr>
            <p:cNvGrpSpPr/>
            <p:nvPr/>
          </p:nvGrpSpPr>
          <p:grpSpPr>
            <a:xfrm>
              <a:off x="152399" y="1480382"/>
              <a:ext cx="5760000" cy="5292000"/>
              <a:chOff x="152400" y="1187369"/>
              <a:chExt cx="6631325" cy="4493905"/>
            </a:xfrm>
          </p:grpSpPr>
          <p:grpSp>
            <p:nvGrpSpPr>
              <p:cNvPr id="123" name="Grupo 51">
                <a:extLst>
                  <a:ext uri="{FF2B5EF4-FFF2-40B4-BE49-F238E27FC236}">
                    <a16:creationId xmlns:a16="http://schemas.microsoft.com/office/drawing/2014/main" id="{45378F10-EBCF-4909-A79E-76E479DDB63A}"/>
                  </a:ext>
                </a:extLst>
              </p:cNvPr>
              <p:cNvGrpSpPr/>
              <p:nvPr/>
            </p:nvGrpSpPr>
            <p:grpSpPr>
              <a:xfrm rot="5400000">
                <a:off x="2924749" y="1822298"/>
                <a:ext cx="4483261" cy="3234691"/>
                <a:chOff x="-1176027" y="1176027"/>
                <a:chExt cx="3613151" cy="2790825"/>
              </a:xfrm>
              <a:solidFill>
                <a:schemeClr val="tx1">
                  <a:lumMod val="50000"/>
                </a:schemeClr>
              </a:solidFill>
            </p:grpSpPr>
            <p:sp>
              <p:nvSpPr>
                <p:cNvPr id="139" name="Forma Livre 41">
                  <a:extLst>
                    <a:ext uri="{FF2B5EF4-FFF2-40B4-BE49-F238E27FC236}">
                      <a16:creationId xmlns:a16="http://schemas.microsoft.com/office/drawing/2014/main" id="{ACBF7309-1890-4BE4-B537-4AF798FE1938}"/>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0" name="Forma Livre 42">
                  <a:extLst>
                    <a:ext uri="{FF2B5EF4-FFF2-40B4-BE49-F238E27FC236}">
                      <a16:creationId xmlns:a16="http://schemas.microsoft.com/office/drawing/2014/main" id="{6B880FB3-34DE-4F80-93F3-7F4883358CC2}"/>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1" name="Forma Livre 43">
                  <a:extLst>
                    <a:ext uri="{FF2B5EF4-FFF2-40B4-BE49-F238E27FC236}">
                      <a16:creationId xmlns:a16="http://schemas.microsoft.com/office/drawing/2014/main" id="{C7F4E683-172C-4DAD-9A31-51383B0E9245}"/>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2" name="Forma Livre 44">
                  <a:extLst>
                    <a:ext uri="{FF2B5EF4-FFF2-40B4-BE49-F238E27FC236}">
                      <a16:creationId xmlns:a16="http://schemas.microsoft.com/office/drawing/2014/main" id="{BB0D1860-8AF7-4109-A6A9-C2DF0CD48829}"/>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3" name="Forma Livre 45">
                  <a:extLst>
                    <a:ext uri="{FF2B5EF4-FFF2-40B4-BE49-F238E27FC236}">
                      <a16:creationId xmlns:a16="http://schemas.microsoft.com/office/drawing/2014/main" id="{0F9D1B88-6CF6-4FEA-8F23-4477B79AE8DE}"/>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4" name="Forma Livre 46">
                  <a:extLst>
                    <a:ext uri="{FF2B5EF4-FFF2-40B4-BE49-F238E27FC236}">
                      <a16:creationId xmlns:a16="http://schemas.microsoft.com/office/drawing/2014/main" id="{2D729541-B16F-479A-8CD8-A6809E84779D}"/>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5" name="Forma Livre 47">
                  <a:extLst>
                    <a:ext uri="{FF2B5EF4-FFF2-40B4-BE49-F238E27FC236}">
                      <a16:creationId xmlns:a16="http://schemas.microsoft.com/office/drawing/2014/main" id="{93DD5A2B-2300-41DA-8569-DD5A426FFCD8}"/>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6" name="Forma Livre 48">
                  <a:extLst>
                    <a:ext uri="{FF2B5EF4-FFF2-40B4-BE49-F238E27FC236}">
                      <a16:creationId xmlns:a16="http://schemas.microsoft.com/office/drawing/2014/main" id="{E77EFFFE-C5D8-4BC4-84E2-0080DCE7ABE5}"/>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7" name="Forma Livre 49">
                  <a:extLst>
                    <a:ext uri="{FF2B5EF4-FFF2-40B4-BE49-F238E27FC236}">
                      <a16:creationId xmlns:a16="http://schemas.microsoft.com/office/drawing/2014/main" id="{FC5B259A-9B60-46F1-A4D0-289C647D6145}"/>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8" name="Forma Livre 50">
                  <a:extLst>
                    <a:ext uri="{FF2B5EF4-FFF2-40B4-BE49-F238E27FC236}">
                      <a16:creationId xmlns:a16="http://schemas.microsoft.com/office/drawing/2014/main" id="{302C6995-83E2-4E18-B78C-4D387367AB33}"/>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49" name="Forma Livre 51">
                  <a:extLst>
                    <a:ext uri="{FF2B5EF4-FFF2-40B4-BE49-F238E27FC236}">
                      <a16:creationId xmlns:a16="http://schemas.microsoft.com/office/drawing/2014/main" id="{5EFCD0AE-01B4-416B-884F-96906D3BF0EC}"/>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50" name="Forma Livre 52">
                  <a:extLst>
                    <a:ext uri="{FF2B5EF4-FFF2-40B4-BE49-F238E27FC236}">
                      <a16:creationId xmlns:a16="http://schemas.microsoft.com/office/drawing/2014/main" id="{A51A7A1E-8C3A-4E41-BF96-7BF40CC42DD1}"/>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nvGrpSpPr>
              <p:cNvPr id="124" name="Grupo 51">
                <a:extLst>
                  <a:ext uri="{FF2B5EF4-FFF2-40B4-BE49-F238E27FC236}">
                    <a16:creationId xmlns:a16="http://schemas.microsoft.com/office/drawing/2014/main" id="{5DBBF985-980D-4447-9B2F-0A28F7ABBBDC}"/>
                  </a:ext>
                </a:extLst>
              </p:cNvPr>
              <p:cNvGrpSpPr/>
              <p:nvPr/>
            </p:nvGrpSpPr>
            <p:grpSpPr>
              <a:xfrm rot="5400000">
                <a:off x="-471885" y="1811654"/>
                <a:ext cx="4483261" cy="3234691"/>
                <a:chOff x="-1176027" y="1176027"/>
                <a:chExt cx="3613151" cy="2790825"/>
              </a:xfrm>
              <a:solidFill>
                <a:schemeClr val="tx1">
                  <a:lumMod val="50000"/>
                </a:schemeClr>
              </a:solidFill>
            </p:grpSpPr>
            <p:sp>
              <p:nvSpPr>
                <p:cNvPr id="127" name="Forma Livre 41">
                  <a:extLst>
                    <a:ext uri="{FF2B5EF4-FFF2-40B4-BE49-F238E27FC236}">
                      <a16:creationId xmlns:a16="http://schemas.microsoft.com/office/drawing/2014/main" id="{8A7F819B-FD1D-4A48-8043-2EEBF1FD7F5B}"/>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8" name="Forma Livre 42">
                  <a:extLst>
                    <a:ext uri="{FF2B5EF4-FFF2-40B4-BE49-F238E27FC236}">
                      <a16:creationId xmlns:a16="http://schemas.microsoft.com/office/drawing/2014/main" id="{5E760621-31CA-4F2A-9098-E103A39FB866}"/>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9" name="Forma Livre 43">
                  <a:extLst>
                    <a:ext uri="{FF2B5EF4-FFF2-40B4-BE49-F238E27FC236}">
                      <a16:creationId xmlns:a16="http://schemas.microsoft.com/office/drawing/2014/main" id="{78AC5B4F-9B57-4B10-980D-0C2F8BD96AA4}"/>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0" name="Forma Livre 44">
                  <a:extLst>
                    <a:ext uri="{FF2B5EF4-FFF2-40B4-BE49-F238E27FC236}">
                      <a16:creationId xmlns:a16="http://schemas.microsoft.com/office/drawing/2014/main" id="{3CE38E93-8A20-4298-8694-369D0F3C5BD1}"/>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1" name="Forma Livre 45">
                  <a:extLst>
                    <a:ext uri="{FF2B5EF4-FFF2-40B4-BE49-F238E27FC236}">
                      <a16:creationId xmlns:a16="http://schemas.microsoft.com/office/drawing/2014/main" id="{FF03D436-1D9C-457B-BE85-AAF8F3B97AAB}"/>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2" name="Forma Livre 46">
                  <a:extLst>
                    <a:ext uri="{FF2B5EF4-FFF2-40B4-BE49-F238E27FC236}">
                      <a16:creationId xmlns:a16="http://schemas.microsoft.com/office/drawing/2014/main" id="{61969331-69FE-4904-BDF6-2FFCF98DBB67}"/>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3" name="Forma Livre 47">
                  <a:extLst>
                    <a:ext uri="{FF2B5EF4-FFF2-40B4-BE49-F238E27FC236}">
                      <a16:creationId xmlns:a16="http://schemas.microsoft.com/office/drawing/2014/main" id="{AECA0642-A698-4286-BBF4-86D90F5B2DC5}"/>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4" name="Forma Livre 48">
                  <a:extLst>
                    <a:ext uri="{FF2B5EF4-FFF2-40B4-BE49-F238E27FC236}">
                      <a16:creationId xmlns:a16="http://schemas.microsoft.com/office/drawing/2014/main" id="{9D79C737-0419-4BC5-B79A-D567297BFA63}"/>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5" name="Forma Livre 49">
                  <a:extLst>
                    <a:ext uri="{FF2B5EF4-FFF2-40B4-BE49-F238E27FC236}">
                      <a16:creationId xmlns:a16="http://schemas.microsoft.com/office/drawing/2014/main" id="{52680FEB-81AC-4887-86EA-00C16ADCD84B}"/>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6" name="Forma Livre 50">
                  <a:extLst>
                    <a:ext uri="{FF2B5EF4-FFF2-40B4-BE49-F238E27FC236}">
                      <a16:creationId xmlns:a16="http://schemas.microsoft.com/office/drawing/2014/main" id="{28C9E6C9-6E68-4A76-AA43-D2E0520E8E76}"/>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7" name="Forma Livre 51">
                  <a:extLst>
                    <a:ext uri="{FF2B5EF4-FFF2-40B4-BE49-F238E27FC236}">
                      <a16:creationId xmlns:a16="http://schemas.microsoft.com/office/drawing/2014/main" id="{498CBD09-CFAB-4AC6-8F89-2D1E491C6AA3}"/>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38" name="Forma Livre 52">
                  <a:extLst>
                    <a:ext uri="{FF2B5EF4-FFF2-40B4-BE49-F238E27FC236}">
                      <a16:creationId xmlns:a16="http://schemas.microsoft.com/office/drawing/2014/main" id="{55F4C3C8-B232-4E5C-A85A-963F0FA8F050}"/>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sp>
            <p:nvSpPr>
              <p:cNvPr id="125" name="Caixa de Texto 2">
                <a:extLst>
                  <a:ext uri="{FF2B5EF4-FFF2-40B4-BE49-F238E27FC236}">
                    <a16:creationId xmlns:a16="http://schemas.microsoft.com/office/drawing/2014/main" id="{38C1233E-CA9D-4E90-B0BE-3FC788264A10}"/>
                  </a:ext>
                </a:extLst>
              </p:cNvPr>
              <p:cNvSpPr txBox="1">
                <a:spLocks noChangeArrowheads="1"/>
              </p:cNvSpPr>
              <p:nvPr/>
            </p:nvSpPr>
            <p:spPr bwMode="auto">
              <a:xfrm>
                <a:off x="360155" y="3525287"/>
                <a:ext cx="2666359" cy="201310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r>
                  <a:rPr lang="pt-BR" sz="1200" dirty="0">
                    <a:ea typeface="Calibri" panose="020F0502020204030204" pitchFamily="34"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6" name="Agrupar 95">
              <a:extLst>
                <a:ext uri="{FF2B5EF4-FFF2-40B4-BE49-F238E27FC236}">
                  <a16:creationId xmlns:a16="http://schemas.microsoft.com/office/drawing/2014/main" id="{6F768CB5-8C00-4FB8-B8B2-AF9AB492F2AE}"/>
                </a:ext>
              </a:extLst>
            </p:cNvPr>
            <p:cNvGrpSpPr/>
            <p:nvPr/>
          </p:nvGrpSpPr>
          <p:grpSpPr>
            <a:xfrm>
              <a:off x="6228404" y="1474539"/>
              <a:ext cx="5760000" cy="5292000"/>
              <a:chOff x="152400" y="1187369"/>
              <a:chExt cx="6631325" cy="4493905"/>
            </a:xfrm>
          </p:grpSpPr>
          <p:grpSp>
            <p:nvGrpSpPr>
              <p:cNvPr id="97" name="Grupo 51">
                <a:extLst>
                  <a:ext uri="{FF2B5EF4-FFF2-40B4-BE49-F238E27FC236}">
                    <a16:creationId xmlns:a16="http://schemas.microsoft.com/office/drawing/2014/main" id="{1ADAC580-75DA-42F9-A097-64C17B9F079B}"/>
                  </a:ext>
                </a:extLst>
              </p:cNvPr>
              <p:cNvGrpSpPr/>
              <p:nvPr/>
            </p:nvGrpSpPr>
            <p:grpSpPr>
              <a:xfrm rot="5400000">
                <a:off x="2924749" y="1822298"/>
                <a:ext cx="4483261" cy="3234691"/>
                <a:chOff x="-1176027" y="1176027"/>
                <a:chExt cx="3613151" cy="2790825"/>
              </a:xfrm>
              <a:solidFill>
                <a:schemeClr val="tx1">
                  <a:lumMod val="50000"/>
                </a:schemeClr>
              </a:solidFill>
            </p:grpSpPr>
            <p:sp>
              <p:nvSpPr>
                <p:cNvPr id="111" name="Forma Livre 41">
                  <a:extLst>
                    <a:ext uri="{FF2B5EF4-FFF2-40B4-BE49-F238E27FC236}">
                      <a16:creationId xmlns:a16="http://schemas.microsoft.com/office/drawing/2014/main" id="{3189B612-E2BC-4C19-94CF-2744FF64947F}"/>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2" name="Forma Livre 42">
                  <a:extLst>
                    <a:ext uri="{FF2B5EF4-FFF2-40B4-BE49-F238E27FC236}">
                      <a16:creationId xmlns:a16="http://schemas.microsoft.com/office/drawing/2014/main" id="{B414032E-B063-49A0-8445-A8956E6A7AC6}"/>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3" name="Forma Livre 43">
                  <a:extLst>
                    <a:ext uri="{FF2B5EF4-FFF2-40B4-BE49-F238E27FC236}">
                      <a16:creationId xmlns:a16="http://schemas.microsoft.com/office/drawing/2014/main" id="{D8D480D6-C818-415F-9695-251A04BC3498}"/>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4" name="Forma Livre 44">
                  <a:extLst>
                    <a:ext uri="{FF2B5EF4-FFF2-40B4-BE49-F238E27FC236}">
                      <a16:creationId xmlns:a16="http://schemas.microsoft.com/office/drawing/2014/main" id="{26BC65E7-F737-4259-942C-77CDD4688D88}"/>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5" name="Forma Livre 45">
                  <a:extLst>
                    <a:ext uri="{FF2B5EF4-FFF2-40B4-BE49-F238E27FC236}">
                      <a16:creationId xmlns:a16="http://schemas.microsoft.com/office/drawing/2014/main" id="{08E5AEC0-1A07-46FC-9B59-015B3FE01545}"/>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6" name="Forma Livre 46">
                  <a:extLst>
                    <a:ext uri="{FF2B5EF4-FFF2-40B4-BE49-F238E27FC236}">
                      <a16:creationId xmlns:a16="http://schemas.microsoft.com/office/drawing/2014/main" id="{3E1CD7A6-B2BC-42A7-88D3-A094C660F147}"/>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7" name="Forma Livre 47">
                  <a:extLst>
                    <a:ext uri="{FF2B5EF4-FFF2-40B4-BE49-F238E27FC236}">
                      <a16:creationId xmlns:a16="http://schemas.microsoft.com/office/drawing/2014/main" id="{572B9728-7BDA-4D2B-83E5-09E917A26D07}"/>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8" name="Forma Livre 48">
                  <a:extLst>
                    <a:ext uri="{FF2B5EF4-FFF2-40B4-BE49-F238E27FC236}">
                      <a16:creationId xmlns:a16="http://schemas.microsoft.com/office/drawing/2014/main" id="{B251565A-CCB8-4EFF-84BE-9E6BA7CA901E}"/>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9" name="Forma Livre 49">
                  <a:extLst>
                    <a:ext uri="{FF2B5EF4-FFF2-40B4-BE49-F238E27FC236}">
                      <a16:creationId xmlns:a16="http://schemas.microsoft.com/office/drawing/2014/main" id="{49F7DEFE-D85F-41F4-9B0E-C490526EAF4F}"/>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0" name="Forma Livre 50">
                  <a:extLst>
                    <a:ext uri="{FF2B5EF4-FFF2-40B4-BE49-F238E27FC236}">
                      <a16:creationId xmlns:a16="http://schemas.microsoft.com/office/drawing/2014/main" id="{357CBB7C-A362-4BDE-A7F5-B9CBED6D8267}"/>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1" name="Forma Livre 51">
                  <a:extLst>
                    <a:ext uri="{FF2B5EF4-FFF2-40B4-BE49-F238E27FC236}">
                      <a16:creationId xmlns:a16="http://schemas.microsoft.com/office/drawing/2014/main" id="{6BE19F5F-C590-420E-ADDB-5A74E4D5AA09}"/>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22" name="Forma Livre 52">
                  <a:extLst>
                    <a:ext uri="{FF2B5EF4-FFF2-40B4-BE49-F238E27FC236}">
                      <a16:creationId xmlns:a16="http://schemas.microsoft.com/office/drawing/2014/main" id="{4D5244CF-2CB5-41AF-8CA3-0503E3B267DC}"/>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nvGrpSpPr>
              <p:cNvPr id="98" name="Grupo 51">
                <a:extLst>
                  <a:ext uri="{FF2B5EF4-FFF2-40B4-BE49-F238E27FC236}">
                    <a16:creationId xmlns:a16="http://schemas.microsoft.com/office/drawing/2014/main" id="{EDEA09A1-8B68-47A4-8F60-23AF871A7818}"/>
                  </a:ext>
                </a:extLst>
              </p:cNvPr>
              <p:cNvGrpSpPr/>
              <p:nvPr/>
            </p:nvGrpSpPr>
            <p:grpSpPr>
              <a:xfrm rot="5400000">
                <a:off x="-471885" y="1811654"/>
                <a:ext cx="4483261" cy="3234691"/>
                <a:chOff x="-1176027" y="1176027"/>
                <a:chExt cx="3613151" cy="2790825"/>
              </a:xfrm>
              <a:solidFill>
                <a:schemeClr val="tx1">
                  <a:lumMod val="50000"/>
                </a:schemeClr>
              </a:solidFill>
            </p:grpSpPr>
            <p:sp>
              <p:nvSpPr>
                <p:cNvPr id="99" name="Forma Livre 41">
                  <a:extLst>
                    <a:ext uri="{FF2B5EF4-FFF2-40B4-BE49-F238E27FC236}">
                      <a16:creationId xmlns:a16="http://schemas.microsoft.com/office/drawing/2014/main" id="{CDECED26-50F4-44FB-A4B2-43AE52C85F0B}"/>
                    </a:ext>
                  </a:extLst>
                </p:cNvPr>
                <p:cNvSpPr>
                  <a:spLocks/>
                </p:cNvSpPr>
                <p:nvPr/>
              </p:nvSpPr>
              <p:spPr bwMode="auto">
                <a:xfrm>
                  <a:off x="-1107764" y="1588777"/>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0" name="Forma Livre 42">
                  <a:extLst>
                    <a:ext uri="{FF2B5EF4-FFF2-40B4-BE49-F238E27FC236}">
                      <a16:creationId xmlns:a16="http://schemas.microsoft.com/office/drawing/2014/main" id="{38834794-CF4B-4AE0-AA91-23D530653DF0}"/>
                    </a:ext>
                  </a:extLst>
                </p:cNvPr>
                <p:cNvSpPr>
                  <a:spLocks/>
                </p:cNvSpPr>
                <p:nvPr/>
              </p:nvSpPr>
              <p:spPr bwMode="auto">
                <a:xfrm>
                  <a:off x="-720414" y="3901764"/>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1" name="Forma Livre 43">
                  <a:extLst>
                    <a:ext uri="{FF2B5EF4-FFF2-40B4-BE49-F238E27FC236}">
                      <a16:creationId xmlns:a16="http://schemas.microsoft.com/office/drawing/2014/main" id="{B50C7719-8660-498C-9C8D-A3F27BF9263D}"/>
                    </a:ext>
                  </a:extLst>
                </p:cNvPr>
                <p:cNvSpPr>
                  <a:spLocks/>
                </p:cNvSpPr>
                <p:nvPr/>
              </p:nvSpPr>
              <p:spPr bwMode="auto">
                <a:xfrm>
                  <a:off x="-741052" y="1241114"/>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2" name="Forma Livre 44">
                  <a:extLst>
                    <a:ext uri="{FF2B5EF4-FFF2-40B4-BE49-F238E27FC236}">
                      <a16:creationId xmlns:a16="http://schemas.microsoft.com/office/drawing/2014/main" id="{2FC0494D-4915-44F3-A965-870B04E34D6A}"/>
                    </a:ext>
                  </a:extLst>
                </p:cNvPr>
                <p:cNvSpPr>
                  <a:spLocks/>
                </p:cNvSpPr>
                <p:nvPr/>
              </p:nvSpPr>
              <p:spPr bwMode="auto">
                <a:xfrm>
                  <a:off x="2372036" y="1622114"/>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3" name="Forma Livre 45">
                  <a:extLst>
                    <a:ext uri="{FF2B5EF4-FFF2-40B4-BE49-F238E27FC236}">
                      <a16:creationId xmlns:a16="http://schemas.microsoft.com/office/drawing/2014/main" id="{54E7B1A5-723D-486E-B11B-D7A76BDB72ED}"/>
                    </a:ext>
                  </a:extLst>
                </p:cNvPr>
                <p:cNvSpPr>
                  <a:spLocks noEditPoints="1"/>
                </p:cNvSpPr>
                <p:nvPr/>
              </p:nvSpPr>
              <p:spPr bwMode="auto">
                <a:xfrm>
                  <a:off x="-1168089" y="3635064"/>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4" name="Forma Livre 46">
                  <a:extLst>
                    <a:ext uri="{FF2B5EF4-FFF2-40B4-BE49-F238E27FC236}">
                      <a16:creationId xmlns:a16="http://schemas.microsoft.com/office/drawing/2014/main" id="{D2CAE929-96BD-41FE-8F3C-A7DA40674F2F}"/>
                    </a:ext>
                  </a:extLst>
                </p:cNvPr>
                <p:cNvSpPr>
                  <a:spLocks noEditPoints="1"/>
                </p:cNvSpPr>
                <p:nvPr/>
              </p:nvSpPr>
              <p:spPr bwMode="auto">
                <a:xfrm>
                  <a:off x="-1164914" y="3631889"/>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5" name="Forma Livre 47">
                  <a:extLst>
                    <a:ext uri="{FF2B5EF4-FFF2-40B4-BE49-F238E27FC236}">
                      <a16:creationId xmlns:a16="http://schemas.microsoft.com/office/drawing/2014/main" id="{AA638D49-7741-496C-9B6D-2615D1568A14}"/>
                    </a:ext>
                  </a:extLst>
                </p:cNvPr>
                <p:cNvSpPr>
                  <a:spLocks noEditPoints="1"/>
                </p:cNvSpPr>
                <p:nvPr/>
              </p:nvSpPr>
              <p:spPr bwMode="auto">
                <a:xfrm>
                  <a:off x="-1176027" y="1179202"/>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6" name="Forma Livre 48">
                  <a:extLst>
                    <a:ext uri="{FF2B5EF4-FFF2-40B4-BE49-F238E27FC236}">
                      <a16:creationId xmlns:a16="http://schemas.microsoft.com/office/drawing/2014/main" id="{64CEC5B7-4187-4C49-9112-F0DB2C945C34}"/>
                    </a:ext>
                  </a:extLst>
                </p:cNvPr>
                <p:cNvSpPr>
                  <a:spLocks noEditPoints="1"/>
                </p:cNvSpPr>
                <p:nvPr/>
              </p:nvSpPr>
              <p:spPr bwMode="auto">
                <a:xfrm>
                  <a:off x="-1168089" y="1176027"/>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7" name="Forma Livre 49">
                  <a:extLst>
                    <a:ext uri="{FF2B5EF4-FFF2-40B4-BE49-F238E27FC236}">
                      <a16:creationId xmlns:a16="http://schemas.microsoft.com/office/drawing/2014/main" id="{DBDD2D79-FC49-4C3E-8EF7-90F41F02EB21}"/>
                    </a:ext>
                  </a:extLst>
                </p:cNvPr>
                <p:cNvSpPr>
                  <a:spLocks noEditPoints="1"/>
                </p:cNvSpPr>
                <p:nvPr/>
              </p:nvSpPr>
              <p:spPr bwMode="auto">
                <a:xfrm>
                  <a:off x="2091048" y="1207777"/>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8" name="Forma Livre 50">
                  <a:extLst>
                    <a:ext uri="{FF2B5EF4-FFF2-40B4-BE49-F238E27FC236}">
                      <a16:creationId xmlns:a16="http://schemas.microsoft.com/office/drawing/2014/main" id="{AEC35C8F-8843-4F51-AD3B-07B824D06014}"/>
                    </a:ext>
                  </a:extLst>
                </p:cNvPr>
                <p:cNvSpPr>
                  <a:spLocks noEditPoints="1"/>
                </p:cNvSpPr>
                <p:nvPr/>
              </p:nvSpPr>
              <p:spPr bwMode="auto">
                <a:xfrm>
                  <a:off x="2091048" y="1222064"/>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09" name="Forma Livre 51">
                  <a:extLst>
                    <a:ext uri="{FF2B5EF4-FFF2-40B4-BE49-F238E27FC236}">
                      <a16:creationId xmlns:a16="http://schemas.microsoft.com/office/drawing/2014/main" id="{5743913E-260D-4528-8B7F-04E48A31E971}"/>
                    </a:ext>
                  </a:extLst>
                </p:cNvPr>
                <p:cNvSpPr>
                  <a:spLocks noEditPoints="1"/>
                </p:cNvSpPr>
                <p:nvPr/>
              </p:nvSpPr>
              <p:spPr bwMode="auto">
                <a:xfrm>
                  <a:off x="2133911" y="3616014"/>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sp>
              <p:nvSpPr>
                <p:cNvPr id="110" name="Forma Livre 52">
                  <a:extLst>
                    <a:ext uri="{FF2B5EF4-FFF2-40B4-BE49-F238E27FC236}">
                      <a16:creationId xmlns:a16="http://schemas.microsoft.com/office/drawing/2014/main" id="{1BAA8614-56C5-4929-BE89-BF16BB15BD53}"/>
                    </a:ext>
                  </a:extLst>
                </p:cNvPr>
                <p:cNvSpPr>
                  <a:spLocks noEditPoints="1"/>
                </p:cNvSpPr>
                <p:nvPr/>
              </p:nvSpPr>
              <p:spPr bwMode="auto">
                <a:xfrm>
                  <a:off x="2130736" y="3625539"/>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endParaRPr lang="pt-BR"/>
                </a:p>
              </p:txBody>
            </p:sp>
          </p:grpSp>
        </p:grpSp>
      </p:grpSp>
      <p:sp>
        <p:nvSpPr>
          <p:cNvPr id="2" name="CaixaDeTexto 1"/>
          <p:cNvSpPr txBox="1"/>
          <p:nvPr/>
        </p:nvSpPr>
        <p:spPr>
          <a:xfrm>
            <a:off x="135758" y="3370026"/>
            <a:ext cx="2919966" cy="276999"/>
          </a:xfrm>
          <a:prstGeom prst="rect">
            <a:avLst/>
          </a:prstGeom>
          <a:noFill/>
        </p:spPr>
        <p:txBody>
          <a:bodyPr wrap="square" rtlCol="0">
            <a:spAutoFit/>
          </a:bodyPr>
          <a:lstStyle/>
          <a:p>
            <a:endParaRPr lang="pt-BR" sz="1200" dirty="0">
              <a:latin typeface="Arial" panose="020B0604020202020204" pitchFamily="34" charset="0"/>
              <a:cs typeface="Arial" panose="020B0604020202020204" pitchFamily="34" charset="0"/>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874" y="1338150"/>
            <a:ext cx="487947" cy="650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aixaDeTexto 5"/>
          <p:cNvSpPr txBox="1"/>
          <p:nvPr/>
        </p:nvSpPr>
        <p:spPr>
          <a:xfrm>
            <a:off x="94466" y="2219322"/>
            <a:ext cx="2757398" cy="4154984"/>
          </a:xfrm>
          <a:prstGeom prst="rect">
            <a:avLst/>
          </a:prstGeom>
          <a:noFill/>
        </p:spPr>
        <p:txBody>
          <a:bodyPr wrap="square" rtlCol="0">
            <a:spAutoFit/>
          </a:bodyPr>
          <a:lstStyle/>
          <a:p>
            <a:pPr algn="just"/>
            <a:r>
              <a:rPr lang="pt-BR" sz="1100" dirty="0">
                <a:latin typeface="Arial" panose="020B0604020202020204" pitchFamily="34" charset="0"/>
                <a:cs typeface="Arial" panose="020B0604020202020204" pitchFamily="34" charset="0"/>
              </a:rPr>
              <a:t>A família do Arthur Muniz compartilhou no grupo, ele realizando a proposta da semana que havíamos indicado, a oficina do Balangandã, na foto posso perceber autonomia em manusear a tesoura para cortar as fitas, por meio dessa proposta trabalhou a coordenação motora fina, concentração , criatividade e imaginação.</a:t>
            </a:r>
          </a:p>
          <a:p>
            <a:pPr algn="just"/>
            <a:r>
              <a:rPr lang="pt-BR" sz="1100" dirty="0">
                <a:latin typeface="Arial" panose="020B0604020202020204" pitchFamily="34" charset="0"/>
                <a:cs typeface="Arial" panose="020B0604020202020204" pitchFamily="34" charset="0"/>
              </a:rPr>
              <a:t>Parabenizei a família pela parceria e dedicação.</a:t>
            </a:r>
          </a:p>
          <a:p>
            <a:pPr algn="just"/>
            <a:r>
              <a:rPr lang="pt-BR" sz="1100" dirty="0">
                <a:latin typeface="Arial" panose="020B0604020202020204" pitchFamily="34" charset="0"/>
                <a:cs typeface="Arial" panose="020B0604020202020204" pitchFamily="34" charset="0"/>
              </a:rPr>
              <a:t>No vídeo que nos enviou percebo alegria em brincar e satisfeito por ter participado da construção do brinquedo.” Ao planejar e oportunizar condições (tempo, espaço e experiências de conhecimento das atividades humanas — “vamos brincar de quê?”) para que a brincadeira aconteça, a(o) professora(</a:t>
            </a:r>
            <a:r>
              <a:rPr lang="pt-BR" sz="1100" dirty="0" err="1">
                <a:latin typeface="Arial" panose="020B0604020202020204" pitchFamily="34" charset="0"/>
                <a:cs typeface="Arial" panose="020B0604020202020204" pitchFamily="34" charset="0"/>
              </a:rPr>
              <a:t>or</a:t>
            </a:r>
            <a:r>
              <a:rPr lang="pt-BR" sz="1100" dirty="0">
                <a:latin typeface="Arial" panose="020B0604020202020204" pitchFamily="34" charset="0"/>
                <a:cs typeface="Arial" panose="020B0604020202020204" pitchFamily="34" charset="0"/>
              </a:rPr>
              <a:t>) respeita as crianças e valoriza a iniciativa, a imaginação e a expressão, assim como o conjunto de funções como a memória, a atenção, a autodisciplina, a solução de problemas, a convivência no grupo”. Currículo da Cidade pág. 95</a:t>
            </a:r>
            <a:endParaRPr lang="pt-BR" sz="1100" dirty="0">
              <a:highlight>
                <a:srgbClr val="FFFF00"/>
              </a:highlight>
              <a:latin typeface="Arial" panose="020B0604020202020204" pitchFamily="34" charset="0"/>
              <a:cs typeface="Arial" panose="020B0604020202020204" pitchFamily="34" charset="0"/>
            </a:endParaRPr>
          </a:p>
        </p:txBody>
      </p:sp>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9609" y="1353775"/>
            <a:ext cx="663675" cy="663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790" y="1373026"/>
            <a:ext cx="567316" cy="7564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aixaDeTexto 8"/>
          <p:cNvSpPr txBox="1"/>
          <p:nvPr/>
        </p:nvSpPr>
        <p:spPr>
          <a:xfrm>
            <a:off x="6199707" y="2139385"/>
            <a:ext cx="2678615" cy="4339650"/>
          </a:xfrm>
          <a:prstGeom prst="rect">
            <a:avLst/>
          </a:prstGeom>
          <a:noFill/>
        </p:spPr>
        <p:txBody>
          <a:bodyPr wrap="square" rtlCol="0">
            <a:spAutoFit/>
          </a:bodyPr>
          <a:lstStyle/>
          <a:p>
            <a:pPr algn="just"/>
            <a:r>
              <a:rPr lang="pt-BR" sz="1200" dirty="0">
                <a:latin typeface="Arial" panose="020B0604020202020204" pitchFamily="34" charset="0"/>
                <a:cs typeface="Arial" panose="020B0604020202020204" pitchFamily="34" charset="0"/>
              </a:rPr>
              <a:t>Victoria mandou um áudio dizendo que estava brincando com sua mamãe de boneca, e disse que estava dando comida para sua filhinha. Perguntei o que ela estava comendo ela disse que estava comendo feijão para ficar forte. Com essa brincadeira ela já faz uma reprodução da sua vida social onde sua mãe deve falar com ela assim, para comer feijão e outros alimentos.</a:t>
            </a:r>
          </a:p>
          <a:p>
            <a:pPr algn="just"/>
            <a:r>
              <a:rPr lang="pt-BR" sz="1200" dirty="0">
                <a:latin typeface="Arial" panose="020B0604020202020204" pitchFamily="34" charset="0"/>
                <a:cs typeface="Arial" panose="020B0604020202020204" pitchFamily="34" charset="0"/>
              </a:rPr>
              <a:t>E com a brincadeira ela potencializa essa vivência.” À medida que as crianças ampliam o seu repertório de experiências, conseguem criar novas formas de representar a realidade em suas brincadeiras. Quando, pouco a pouco, as crianças passam a dividir um mesmo espaço de brincadeiras, começam a estabelecer parcerias”. Currículo da Cidade pág. 91</a:t>
            </a:r>
            <a:endParaRPr lang="pt-BR" sz="1200" dirty="0">
              <a:highlight>
                <a:srgbClr val="FFFF00"/>
              </a:highlight>
              <a:latin typeface="Arial" panose="020B0604020202020204" pitchFamily="34" charset="0"/>
              <a:cs typeface="Arial" panose="020B0604020202020204" pitchFamily="34" charset="0"/>
            </a:endParaRPr>
          </a:p>
        </p:txBody>
      </p:sp>
      <p:sp>
        <p:nvSpPr>
          <p:cNvPr id="3" name="Retângulo 2"/>
          <p:cNvSpPr/>
          <p:nvPr/>
        </p:nvSpPr>
        <p:spPr>
          <a:xfrm>
            <a:off x="142633" y="1973692"/>
            <a:ext cx="2723823" cy="307777"/>
          </a:xfrm>
          <a:prstGeom prst="rect">
            <a:avLst/>
          </a:prstGeom>
        </p:spPr>
        <p:txBody>
          <a:bodyPr wrap="none">
            <a:spAutoFit/>
          </a:bodyPr>
          <a:lstStyle/>
          <a:p>
            <a:r>
              <a:rPr lang="pt-BR" sz="1400" dirty="0">
                <a:latin typeface="Roboto"/>
                <a:hlinkClick r:id="rId6"/>
              </a:rPr>
              <a:t>https://youtu.be/RCddQcRunAU</a:t>
            </a:r>
            <a:endParaRPr lang="pt-BR" sz="1400" dirty="0"/>
          </a:p>
        </p:txBody>
      </p:sp>
      <p:pic>
        <p:nvPicPr>
          <p:cNvPr id="4" name="Imagem 3"/>
          <p:cNvPicPr>
            <a:picLocks noChangeAspect="1"/>
          </p:cNvPicPr>
          <p:nvPr/>
        </p:nvPicPr>
        <p:blipFill rotWithShape="1">
          <a:blip r:embed="rId7" cstate="print">
            <a:extLst>
              <a:ext uri="{28A0092B-C50C-407E-A947-70E740481C1C}">
                <a14:useLocalDpi xmlns:a14="http://schemas.microsoft.com/office/drawing/2010/main" val="0"/>
              </a:ext>
            </a:extLst>
          </a:blip>
          <a:srcRect l="12992" r="10190" b="38916"/>
          <a:stretch/>
        </p:blipFill>
        <p:spPr>
          <a:xfrm>
            <a:off x="9810409" y="1381557"/>
            <a:ext cx="929033" cy="98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aixaDeTexto 9"/>
          <p:cNvSpPr txBox="1"/>
          <p:nvPr/>
        </p:nvSpPr>
        <p:spPr>
          <a:xfrm>
            <a:off x="9190221" y="2373194"/>
            <a:ext cx="2624049" cy="3600986"/>
          </a:xfrm>
          <a:prstGeom prst="rect">
            <a:avLst/>
          </a:prstGeom>
          <a:noFill/>
        </p:spPr>
        <p:txBody>
          <a:bodyPr wrap="square" rtlCol="0">
            <a:spAutoFit/>
          </a:bodyPr>
          <a:lstStyle/>
          <a:p>
            <a:pPr algn="just"/>
            <a:r>
              <a:rPr lang="pt-BR" sz="1200" dirty="0">
                <a:latin typeface="Arial" panose="020B0604020202020204" pitchFamily="34" charset="0"/>
                <a:cs typeface="Arial" panose="020B0604020202020204" pitchFamily="34" charset="0"/>
              </a:rPr>
              <a:t>A mamãe do Estevam compartilhou no grupo das famílias a foto dele jogando vídeo game por estar um dia frio, onde aparece com as pernas cobertinhas com o coberto, mas o frio não deixou que ele brincasse e explorasse o  uso da tecnologia. Como cita o Currículo da Cidade “As tecnologias da informação e comunicação (TICs) fazem parte da vida das </a:t>
            </a:r>
            <a:r>
              <a:rPr lang="pt-BR" sz="1200">
                <a:latin typeface="Arial" panose="020B0604020202020204" pitchFamily="34" charset="0"/>
                <a:cs typeface="Arial" panose="020B0604020202020204" pitchFamily="34" charset="0"/>
              </a:rPr>
              <a:t>crianças, portanto</a:t>
            </a:r>
            <a:r>
              <a:rPr lang="pt-BR" sz="1200" dirty="0">
                <a:latin typeface="Arial" panose="020B0604020202020204" pitchFamily="34" charset="0"/>
                <a:cs typeface="Arial" panose="020B0604020202020204" pitchFamily="34" charset="0"/>
              </a:rPr>
              <a:t>, é necessário refletir sobre o seu uso. Pág. 121 </a:t>
            </a:r>
          </a:p>
          <a:p>
            <a:pPr algn="just"/>
            <a:r>
              <a:rPr lang="pt-BR" sz="1200" dirty="0">
                <a:latin typeface="Arial" panose="020B0604020202020204" pitchFamily="34" charset="0"/>
                <a:cs typeface="Arial" panose="020B0604020202020204" pitchFamily="34" charset="0"/>
              </a:rPr>
              <a:t>Como estamos vivendo um momento de Pandemia, se faz necessário o uso da tecnologia mas com uma atenção quanto o tempo em que a criança está vivenciando e brincando.</a:t>
            </a:r>
          </a:p>
        </p:txBody>
      </p:sp>
    </p:spTree>
    <p:extLst>
      <p:ext uri="{BB962C8B-B14F-4D97-AF65-F5344CB8AC3E}">
        <p14:creationId xmlns:p14="http://schemas.microsoft.com/office/powerpoint/2010/main" val="69125624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1687</Words>
  <Application>Microsoft Office PowerPoint</Application>
  <PresentationFormat>Widescreen</PresentationFormat>
  <Paragraphs>50</Paragraphs>
  <Slides>4</Slides>
  <Notes>0</Notes>
  <HiddenSlides>0</HiddenSlides>
  <MMClips>1</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vt:i4>
      </vt:variant>
    </vt:vector>
  </HeadingPairs>
  <TitlesOfParts>
    <vt:vector size="10" baseType="lpstr">
      <vt:lpstr>Arial</vt:lpstr>
      <vt:lpstr>Calibri</vt:lpstr>
      <vt:lpstr>Calibri Light</vt:lpstr>
      <vt:lpstr>Roboto</vt:lpstr>
      <vt:lpstr>Segoe Print</vt:lpstr>
      <vt:lpstr>Tema do Office</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CCT</dc:creator>
  <cp:lastModifiedBy>CCT</cp:lastModifiedBy>
  <cp:revision>1</cp:revision>
  <dcterms:created xsi:type="dcterms:W3CDTF">2020-09-03T20:59:40Z</dcterms:created>
  <dcterms:modified xsi:type="dcterms:W3CDTF">2020-09-03T21:07:36Z</dcterms:modified>
</cp:coreProperties>
</file>